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70" r:id="rId3"/>
    <p:sldId id="258" r:id="rId4"/>
    <p:sldId id="276" r:id="rId5"/>
    <p:sldId id="285" r:id="rId6"/>
    <p:sldId id="277" r:id="rId7"/>
    <p:sldId id="284" r:id="rId8"/>
    <p:sldId id="260" r:id="rId9"/>
    <p:sldId id="278" r:id="rId10"/>
    <p:sldId id="262" r:id="rId11"/>
    <p:sldId id="283" r:id="rId12"/>
    <p:sldId id="264" r:id="rId13"/>
    <p:sldId id="265" r:id="rId14"/>
    <p:sldId id="263" r:id="rId15"/>
    <p:sldId id="279" r:id="rId16"/>
    <p:sldId id="280" r:id="rId17"/>
    <p:sldId id="281" r:id="rId18"/>
    <p:sldId id="271" r:id="rId19"/>
    <p:sldId id="272" r:id="rId20"/>
    <p:sldId id="273" r:id="rId21"/>
    <p:sldId id="266" r:id="rId22"/>
    <p:sldId id="274" r:id="rId23"/>
    <p:sldId id="275" r:id="rId24"/>
    <p:sldId id="268" r:id="rId25"/>
    <p:sldId id="26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02"/>
    <a:srgbClr val="921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/>
    <p:restoredTop sz="52585"/>
  </p:normalViewPr>
  <p:slideViewPr>
    <p:cSldViewPr snapToGrid="0" snapToObjects="1">
      <p:cViewPr varScale="1">
        <p:scale>
          <a:sx n="64" d="100"/>
          <a:sy n="64" d="100"/>
        </p:scale>
        <p:origin x="3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1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9D9F9-E7C2-4CB3-B359-0E8E319595FE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C7B87-F559-46E3-A28F-0AC95BADF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2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oconductor.org/packages/release/bioc/vignettes/DiffBind/inst/doc/DiffBind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avid.ncifcrf.gov/" TargetMode="External"/><Relationship Id="rId3" Type="http://schemas.openxmlformats.org/officeDocument/2006/relationships/hyperlink" Target="http://great.stanford.edu/public/html/" TargetMode="External"/><Relationship Id="rId7" Type="http://schemas.openxmlformats.org/officeDocument/2006/relationships/hyperlink" Target="http://ontologizer.d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pantherdb.org/" TargetMode="External"/><Relationship Id="rId5" Type="http://schemas.openxmlformats.org/officeDocument/2006/relationships/hyperlink" Target="http://cbl-gorilla.cs.technion.ac.il/" TargetMode="External"/><Relationship Id="rId4" Type="http://schemas.openxmlformats.org/officeDocument/2006/relationships/hyperlink" Target="https://guangchuangyu.github.io/software/ChIPseeker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motif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mmemotifs.readthedocs.io/en/master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gb-2010-11-10-r10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30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904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47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08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24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753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226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75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3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718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07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81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00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00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Diffbind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http://bioconductor.org/packages/release/bioc/vignettes/DiffBind/inst/doc/DiffBind.pdf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13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917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Annotation</a:t>
            </a:r>
          </a:p>
          <a:p>
            <a:r>
              <a:rPr lang="en-GB" u="none" dirty="0"/>
              <a:t>GREAT: </a:t>
            </a:r>
            <a:r>
              <a:rPr lang="en-US" dirty="0">
                <a:hlinkClick r:id="rId3"/>
              </a:rPr>
              <a:t>http://great.stanford.edu/public/html/</a:t>
            </a:r>
            <a:endParaRPr lang="en-US" dirty="0"/>
          </a:p>
          <a:p>
            <a:r>
              <a:rPr lang="en-US" u="none" dirty="0" err="1"/>
              <a:t>ChIPseeker</a:t>
            </a:r>
            <a:r>
              <a:rPr lang="en-US" u="none" dirty="0"/>
              <a:t>: </a:t>
            </a:r>
            <a:r>
              <a:rPr lang="en-US" dirty="0">
                <a:hlinkClick r:id="rId4"/>
              </a:rPr>
              <a:t>https://guangchuangyu.github.io/software/ChIPseeker/</a:t>
            </a:r>
            <a:endParaRPr lang="en-US" dirty="0"/>
          </a:p>
          <a:p>
            <a:endParaRPr lang="en-GB" u="none" dirty="0"/>
          </a:p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5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6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8"/>
              </a:rPr>
              <a:t>https://david.ncifcrf.gov/</a:t>
            </a:r>
            <a:endParaRPr lang="en-GB" u="non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838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HOMER: </a:t>
            </a:r>
            <a:r>
              <a:rPr lang="en-US" dirty="0">
                <a:hlinkClick r:id="rId3"/>
              </a:rPr>
              <a:t>http://homer.ucsd.edu/homer/motif/</a:t>
            </a:r>
            <a:endParaRPr lang="en-US" dirty="0"/>
          </a:p>
          <a:p>
            <a:r>
              <a:rPr lang="en-US" dirty="0" err="1"/>
              <a:t>Gimme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https://gimmemotifs.readthedocs.io/en/master/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05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6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34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81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3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DESeq</a:t>
            </a:r>
            <a:r>
              <a:rPr lang="en-GB" dirty="0"/>
              <a:t>: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https://doi.org/10.1186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/gb-2010-11-10-r106</a:t>
            </a: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2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DESEQ2 original paper: https://</a:t>
            </a:r>
            <a:r>
              <a:rPr lang="en-GB" dirty="0" err="1"/>
              <a:t>genomebiology.biomedcentral.com</a:t>
            </a:r>
            <a:r>
              <a:rPr lang="en-GB" dirty="0"/>
              <a:t>/articles/10.1186/s13059-014-0550-8</a:t>
            </a:r>
          </a:p>
          <a:p>
            <a:r>
              <a:rPr lang="en-GB" dirty="0"/>
              <a:t>Usage tutorial: https://</a:t>
            </a:r>
            <a:r>
              <a:rPr lang="en-GB" dirty="0" err="1"/>
              <a:t>www.bioconductor.org</a:t>
            </a:r>
            <a:r>
              <a:rPr lang="en-GB" dirty="0"/>
              <a:t>/packages/</a:t>
            </a:r>
            <a:r>
              <a:rPr lang="en-GB" dirty="0" err="1"/>
              <a:t>devel</a:t>
            </a:r>
            <a:r>
              <a:rPr lang="en-GB" dirty="0"/>
              <a:t>/</a:t>
            </a:r>
            <a:r>
              <a:rPr lang="en-GB" dirty="0" err="1"/>
              <a:t>bioc</a:t>
            </a:r>
            <a:r>
              <a:rPr lang="en-GB" dirty="0"/>
              <a:t>/vignettes/DESeq2/</a:t>
            </a:r>
            <a:r>
              <a:rPr lang="en-GB" dirty="0" err="1"/>
              <a:t>inst</a:t>
            </a:r>
            <a:r>
              <a:rPr lang="en-GB" dirty="0"/>
              <a:t>/doc/DESeq2.html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0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68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76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849-19A8-EB43-AABE-BD9B9A626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EB5FA-2DC9-5D4C-B7B1-3680AA1A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D014-1041-2746-A9C8-F395FDAE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1332-297C-534D-8307-CC336C52376F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22101-88DF-B943-AD6D-179F1415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A84C2-6091-3F49-9108-60DE66EB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4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D5C4-3BE7-534B-B5DD-65C78015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64E52-02C3-ED4F-9019-825A207B4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AC39-F0E4-F141-ACD6-D92C758A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32A3-B2B6-E947-BB1E-D75EF5766041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93AE8-0067-6F42-AD67-F004D001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179C-CBA6-8145-BAB2-F164E00F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3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C5E25-D26A-334D-A347-13EB1519F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A0C30-20F6-6140-B14D-19DF9389B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48F47-89CB-BD44-ACDD-9516C753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CC05-D641-3742-AF0F-E3B6B22ACFD1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10791-93AF-0841-B2C6-DDAA4223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DA20-1E17-F743-BA42-F74D240E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9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F4CF-52F4-2044-A2A9-12CE1323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C0AB-F382-024D-B6B5-12966B8D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E148-DDF8-AD4B-AF5B-C3990D6C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2418-5EDE-8D48-8DBE-8A0D0C6AFDFE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EFD82-60F8-0941-BBE4-97640B6E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2EBB-DC2E-6B4A-869B-1566FED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F931-4BF7-0B4F-ABF9-C969C9608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F9F19-6A67-3545-80D8-990406B5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A053-7933-3047-8548-9F80EDB2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8F26-3695-9B49-BCCF-8E34A5AD69AD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8907-863B-0A49-9378-C2A45180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D3164-29F5-A147-A9AB-05937C8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3119-FB24-874E-B270-7DD1F50C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7419-91E7-AA4C-A605-90660D2B8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D600B-10F8-E144-8B03-05F54EAB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B36F0-97AC-6E41-A372-63DFABF3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B7F4C-2AEE-8640-835C-D71F049A2801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EFE5F-5416-C64D-B882-CC72FEF6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65EF3-574D-0641-890D-AAAFD421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4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4E3E-ED1F-4C41-8AC7-DB3973C0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2171A-A964-E64B-9B02-C3F615CC3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EB613-9249-FF48-A063-059198D7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49255-1576-B34A-B2A1-FC5CD6E1C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C8054-11EB-7043-96D8-D8E952516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59AF0-286D-654F-8F31-620D53BA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EB2F-E243-0D49-B1E0-E51C85BFC35F}" type="datetime1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D1904-E9E8-4D45-9EC8-72C3DC77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A2827-7A26-DE4A-A122-315A72E0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A871-6626-9946-AD98-87FD9D2F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287B3-067E-B64E-9219-3E30339C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D7291-DBC1-5D48-86AA-8C0AA267EF9E}" type="datetime1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A528-0BE7-A94A-8AC6-7EAF6D3B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BCA5-C192-9A46-9451-DAB90551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3F356-40F4-794A-9324-642E01F1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1E81-2E0D-4C49-B1CA-060378FC0BD7}" type="datetime1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2CF03-BB3B-3E4F-B653-87B9C857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19FDA-F9C4-7041-815C-FBD2471F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AF1-763E-AB41-A56E-B3E578DD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A74B-72B8-2C42-A1AE-4125C80BC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8445F-D3EC-E04E-AF34-EED7BB601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4C1B-DEA1-4648-9379-4C80B806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0444-AE19-AA4C-86B6-57480B2033EB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18BBF-627E-654A-A453-B4297884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A3B6-278D-4745-8C7B-1C130A1C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3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7F97-6282-BD46-9D2F-29186F2D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DB86-3965-5E48-87DE-BCD815EF9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2F6AA-3CAB-8449-B411-D89985222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D627B-BBD8-3449-9AB3-5BE156EB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FF25A-B9BD-DA44-BF3D-A499E0E8943C}" type="datetime1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4C936-CACA-8240-AE9A-36A16E52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AEB-DBFD-D446-8D75-FDDD2049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0AE4D-F918-5844-A8D7-7D381DF1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36BD3-C45D-2344-A467-684154D40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9E788-3884-9D4A-8EC0-43EA62DF4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2B500-71AE-CF41-A46D-0CDDAC6CF4A5}" type="datetime1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6AAC9-CC08-4A4F-99BD-7ACAF3E9C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FEBD-8BF6-6045-B8D2-669BD1359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5D486-9235-B84E-AA07-352A9BD1B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3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s://doi.org/10.1186/s12918-016-0349-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6.em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22.png"/><Relationship Id="rId10" Type="http://schemas.openxmlformats.org/officeDocument/2006/relationships/image" Target="../media/image25.tiff"/><Relationship Id="rId4" Type="http://schemas.openxmlformats.org/officeDocument/2006/relationships/image" Target="../media/image7.emf"/><Relationship Id="rId9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38.emf"/><Relationship Id="rId3" Type="http://schemas.openxmlformats.org/officeDocument/2006/relationships/image" Target="../media/image6.emf"/><Relationship Id="rId7" Type="http://schemas.openxmlformats.org/officeDocument/2006/relationships/image" Target="../media/image25.tif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8.emf"/><Relationship Id="rId5" Type="http://schemas.openxmlformats.org/officeDocument/2006/relationships/image" Target="../media/image10.emf"/><Relationship Id="rId10" Type="http://schemas.openxmlformats.org/officeDocument/2006/relationships/image" Target="../media/image27.emf"/><Relationship Id="rId4" Type="http://schemas.openxmlformats.org/officeDocument/2006/relationships/image" Target="../media/image7.emf"/><Relationship Id="rId9" Type="http://schemas.openxmlformats.org/officeDocument/2006/relationships/image" Target="../media/image37.emf"/><Relationship Id="rId1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A5F1-F9C2-B546-97FF-561B699B9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pipelines for bulk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402EA-CEB0-0E48-894D-AE0BAC6D6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PhD. Jose Alejandro Romero Herrera</a:t>
            </a:r>
          </a:p>
          <a:p>
            <a:r>
              <a:rPr lang="en-US" dirty="0"/>
              <a:t>PhD. Rita Soares Monteiro</a:t>
            </a:r>
          </a:p>
          <a:p>
            <a:r>
              <a:rPr lang="en-US"/>
              <a:t>PhD. </a:t>
            </a:r>
            <a:r>
              <a:rPr lang="en-US" dirty="0"/>
              <a:t>Michaela </a:t>
            </a:r>
            <a:r>
              <a:rPr lang="en-US" dirty="0" err="1"/>
              <a:t>Mrugala</a:t>
            </a:r>
            <a:r>
              <a:rPr lang="en-US" dirty="0"/>
              <a:t> </a:t>
            </a:r>
            <a:r>
              <a:rPr lang="en-US" dirty="0" err="1"/>
              <a:t>Rothová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1378F-9D96-9848-9B15-7D6DA85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863128"/>
            <a:ext cx="1397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92186-AA10-BC46-B535-EF04DE82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69" y="5349875"/>
            <a:ext cx="3544866" cy="109791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6D7505-6F41-CF49-AAF7-1A07CF1F41CA}"/>
              </a:ext>
            </a:extLst>
          </p:cNvPr>
          <p:cNvCxnSpPr/>
          <p:nvPr/>
        </p:nvCxnSpPr>
        <p:spPr>
          <a:xfrm>
            <a:off x="0" y="6651321"/>
            <a:ext cx="12192000" cy="0"/>
          </a:xfrm>
          <a:prstGeom prst="line">
            <a:avLst/>
          </a:prstGeom>
          <a:ln>
            <a:solidFill>
              <a:srgbClr val="92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B22D9-DC91-FD44-B098-DF7A0E26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6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5009055" y="3981634"/>
            <a:ext cx="24039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</a:t>
            </a:r>
            <a:r>
              <a:rPr lang="en-GB" dirty="0" err="1"/>
              <a:t>Adjustedp</a:t>
            </a:r>
            <a:r>
              <a:rPr lang="en-GB" dirty="0"/>
              <a:t>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79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215230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49384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4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38" y="2811653"/>
            <a:ext cx="3513111" cy="359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2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correlations can be used to construct networks for differential changes between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37" y="3858776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8903919" y="4592857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216" y="3804364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8854034" y="3619698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"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and 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GO term</a:t>
            </a:r>
          </a:p>
          <a:p>
            <a:pPr marL="0" indent="0">
              <a:buNone/>
            </a:pPr>
            <a:r>
              <a:rPr lang="en-US" sz="20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Genes are annotated to different sets of knowledge</a:t>
            </a:r>
          </a:p>
          <a:p>
            <a:pPr lvl="1"/>
            <a:r>
              <a:rPr lang="en-US" sz="1800" dirty="0"/>
              <a:t>Biological processes: DNA repair, signal transduction, etc.</a:t>
            </a:r>
          </a:p>
          <a:p>
            <a:pPr lvl="1"/>
            <a:r>
              <a:rPr lang="en-US" sz="1800" dirty="0"/>
              <a:t>Molecular function: catalysis, transportation, etc.</a:t>
            </a:r>
          </a:p>
          <a:p>
            <a:pPr lvl="1"/>
            <a:r>
              <a:rPr lang="en-US" sz="1800" dirty="0"/>
              <a:t>Cellular component: ribosome, nucleus, etc.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b="1" u="sng" dirty="0"/>
              <a:t>Pathways</a:t>
            </a:r>
          </a:p>
          <a:p>
            <a:pPr marL="0" indent="0">
              <a:buNone/>
            </a:pPr>
            <a:r>
              <a:rPr lang="en-US" sz="20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KEGG pathway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362F-F976-9E41-A939-732EDD81A2D1}"/>
              </a:ext>
            </a:extLst>
          </p:cNvPr>
          <p:cNvSpPr/>
          <p:nvPr/>
        </p:nvSpPr>
        <p:spPr>
          <a:xfrm>
            <a:off x="3599556" y="5780782"/>
            <a:ext cx="6909462" cy="10772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Genetic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Environmental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Cellular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Organismal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Diseases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SEA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dirty="0" err="1"/>
              <a:t>Ontologizer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4" r="-1537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8FEE-4A3B-6044-A565-B846157D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3" y="206942"/>
            <a:ext cx="10515600" cy="526318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Workflow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88229"/>
              </p:ext>
            </p:extLst>
          </p:nvPr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73326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439675"/>
              </p:ext>
            </p:extLst>
          </p:nvPr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58865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194353" y="25853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25" y="3012190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45" y="3012190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74991" y="3066597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783220" y="4239324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5412C722-55E1-724F-BFA6-D0C1BB18B496}"/>
              </a:ext>
            </a:extLst>
          </p:cNvPr>
          <p:cNvSpPr/>
          <p:nvPr/>
        </p:nvSpPr>
        <p:spPr>
          <a:xfrm rot="10800000">
            <a:off x="9467825" y="4684784"/>
            <a:ext cx="1060783" cy="1225564"/>
          </a:xfrm>
          <a:prstGeom prst="bentArrow">
            <a:avLst>
              <a:gd name="adj1" fmla="val 14577"/>
              <a:gd name="adj2" fmla="val 13796"/>
              <a:gd name="adj3" fmla="val 17694"/>
              <a:gd name="adj4" fmla="val 40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71FCB0-C304-9241-A756-C85BE751B6E6}"/>
              </a:ext>
            </a:extLst>
          </p:cNvPr>
          <p:cNvSpPr txBox="1"/>
          <p:nvPr/>
        </p:nvSpPr>
        <p:spPr>
          <a:xfrm>
            <a:off x="7018222" y="4694308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Gene-gene correlation analysis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BE64FE-F21A-7D4E-A841-1CDF25D5B5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80" y="5082014"/>
            <a:ext cx="1342302" cy="137362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E9B1BC2-5244-B74A-8C54-28A8A3327EEF}"/>
              </a:ext>
            </a:extLst>
          </p:cNvPr>
          <p:cNvSpPr txBox="1"/>
          <p:nvPr/>
        </p:nvSpPr>
        <p:spPr>
          <a:xfrm>
            <a:off x="10533980" y="52393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DGCA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A2A46BF-D1E4-A240-8C88-F76A09C95C61}"/>
              </a:ext>
            </a:extLst>
          </p:cNvPr>
          <p:cNvSpPr txBox="1"/>
          <p:nvPr/>
        </p:nvSpPr>
        <p:spPr>
          <a:xfrm>
            <a:off x="4618270" y="4674714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439CB19D-EFD4-A649-8635-91B34ECA1054}"/>
              </a:ext>
            </a:extLst>
          </p:cNvPr>
          <p:cNvSpPr/>
          <p:nvPr/>
        </p:nvSpPr>
        <p:spPr>
          <a:xfrm rot="10800000">
            <a:off x="6427845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AED608E-DAA1-424F-8C1D-B62474E70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581" y="5063640"/>
            <a:ext cx="1648604" cy="1636973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69C5B53-76FC-D743-9C7B-34E35958876C}"/>
              </a:ext>
            </a:extLst>
          </p:cNvPr>
          <p:cNvSpPr txBox="1"/>
          <p:nvPr/>
        </p:nvSpPr>
        <p:spPr>
          <a:xfrm>
            <a:off x="6490235" y="5294472"/>
            <a:ext cx="82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Cytoscape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0" grpId="0" animBg="1"/>
      <p:bldP spid="201" grpId="0"/>
      <p:bldP spid="204" grpId="0"/>
      <p:bldP spid="205" grpId="0"/>
      <p:bldP spid="206" grpId="0" animBg="1"/>
      <p:bldP spid="207" grpId="0" animBg="1"/>
      <p:bldP spid="208" grpId="0" animBg="1"/>
      <p:bldP spid="209" grpId="0"/>
      <p:bldP spid="212" grpId="0"/>
      <p:bldP spid="213" grpId="0"/>
      <p:bldP spid="214" grpId="0"/>
      <p:bldP spid="216" grpId="0" animBg="1"/>
      <p:bldP spid="221" grpId="0"/>
      <p:bldP spid="2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7B7120-8AC2-5F47-9F3E-B4275607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914" y="89064"/>
            <a:ext cx="5083322" cy="66501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6E04C3-51F9-F14A-8CF6-C8A0E5E58087}"/>
              </a:ext>
            </a:extLst>
          </p:cNvPr>
          <p:cNvSpPr/>
          <p:nvPr/>
        </p:nvSpPr>
        <p:spPr>
          <a:xfrm>
            <a:off x="360671" y="130628"/>
            <a:ext cx="5030726" cy="80158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err="1"/>
              <a:t>ATACseq</a:t>
            </a:r>
            <a:r>
              <a:rPr lang="en-GB" sz="4400" dirty="0"/>
              <a:t> &amp; </a:t>
            </a:r>
            <a:r>
              <a:rPr lang="en-GB" sz="4400" dirty="0" err="1"/>
              <a:t>ChIPseq</a:t>
            </a:r>
            <a:endParaRPr lang="en-GB" sz="4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11D927-CF87-1546-A47F-9AC60EEA2064}"/>
              </a:ext>
            </a:extLst>
          </p:cNvPr>
          <p:cNvSpPr/>
          <p:nvPr/>
        </p:nvSpPr>
        <p:spPr>
          <a:xfrm>
            <a:off x="2103908" y="1723457"/>
            <a:ext cx="2000993" cy="58189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Peak calling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DBA73C-E27C-5646-8F90-9E604C38B37E}"/>
              </a:ext>
            </a:extLst>
          </p:cNvPr>
          <p:cNvSpPr/>
          <p:nvPr/>
        </p:nvSpPr>
        <p:spPr>
          <a:xfrm>
            <a:off x="2103908" y="4016948"/>
            <a:ext cx="2000993" cy="58189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Differential Binding Analysis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81F980-4EE5-364D-89E1-C8C3C70F0764}"/>
              </a:ext>
            </a:extLst>
          </p:cNvPr>
          <p:cNvSpPr/>
          <p:nvPr/>
        </p:nvSpPr>
        <p:spPr>
          <a:xfrm>
            <a:off x="1277583" y="4781444"/>
            <a:ext cx="3653643" cy="87700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Peak annotation - GO term</a:t>
            </a:r>
          </a:p>
          <a:p>
            <a:pPr algn="ctr"/>
            <a:r>
              <a:rPr lang="en-GB" dirty="0"/>
              <a:t>Motif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518B85-7D80-094B-A0BF-A7C351C02D9F}"/>
              </a:ext>
            </a:extLst>
          </p:cNvPr>
          <p:cNvSpPr/>
          <p:nvPr/>
        </p:nvSpPr>
        <p:spPr>
          <a:xfrm>
            <a:off x="2061107" y="2487954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correction and normalization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9C83201-93A5-8549-A409-0BD82BBD066E}"/>
              </a:ext>
            </a:extLst>
          </p:cNvPr>
          <p:cNvSpPr/>
          <p:nvPr/>
        </p:nvSpPr>
        <p:spPr>
          <a:xfrm>
            <a:off x="2061107" y="3252451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between samples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54A9C0-1ED6-164E-9A2D-46626C418B82}"/>
              </a:ext>
            </a:extLst>
          </p:cNvPr>
          <p:cNvSpPr/>
          <p:nvPr/>
        </p:nvSpPr>
        <p:spPr>
          <a:xfrm rot="16200000">
            <a:off x="-902464" y="3608593"/>
            <a:ext cx="3934990" cy="16471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C5847-03CD-4648-B5A1-4691C9014370}"/>
              </a:ext>
            </a:extLst>
          </p:cNvPr>
          <p:cNvSpPr txBox="1"/>
          <p:nvPr/>
        </p:nvSpPr>
        <p:spPr>
          <a:xfrm rot="16200000">
            <a:off x="195944" y="3418937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Workflow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DC73B-FDDB-E64F-8726-A15A15F24CFA}"/>
              </a:ext>
            </a:extLst>
          </p:cNvPr>
          <p:cNvSpPr/>
          <p:nvPr/>
        </p:nvSpPr>
        <p:spPr>
          <a:xfrm>
            <a:off x="9626560" y="130628"/>
            <a:ext cx="2517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Roboto"/>
              </a:rPr>
              <a:t>DOI: 10.1016/j.preteyeres.2016.06.001</a:t>
            </a:r>
            <a:endParaRPr lang="en-GB" sz="10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64795-DBB5-0443-B154-6E80D9ED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18</a:t>
            </a:fld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63C5716F-AADA-CD43-B13A-22A1EFF51730}"/>
              </a:ext>
            </a:extLst>
          </p:cNvPr>
          <p:cNvSpPr/>
          <p:nvPr/>
        </p:nvSpPr>
        <p:spPr>
          <a:xfrm>
            <a:off x="7153275" y="4598839"/>
            <a:ext cx="1647825" cy="3732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47D83B9E-BBB4-B145-BE17-EB6F3E38C836}"/>
              </a:ext>
            </a:extLst>
          </p:cNvPr>
          <p:cNvSpPr/>
          <p:nvPr/>
        </p:nvSpPr>
        <p:spPr>
          <a:xfrm>
            <a:off x="9783411" y="4594838"/>
            <a:ext cx="1647825" cy="3732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/>
      <p:bldP spid="17" grpId="0"/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07" y="57334"/>
            <a:ext cx="10515600" cy="1325563"/>
          </a:xfrm>
        </p:spPr>
        <p:txBody>
          <a:bodyPr/>
          <a:lstStyle/>
          <a:p>
            <a:r>
              <a:rPr lang="en-US" dirty="0"/>
              <a:t>Peak calling. MACS2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A6D98-901B-1E4A-B672-4638FC3C15DD}"/>
              </a:ext>
            </a:extLst>
          </p:cNvPr>
          <p:cNvGrpSpPr/>
          <p:nvPr/>
        </p:nvGrpSpPr>
        <p:grpSpPr>
          <a:xfrm>
            <a:off x="1161383" y="1718882"/>
            <a:ext cx="2148840" cy="96548"/>
            <a:chOff x="558140" y="1810987"/>
            <a:chExt cx="1894114" cy="18406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5D1F333-1D44-8449-BC45-180F6EABD375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3843C03-711E-774C-9C11-4E59D9FA3B43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7DD565-2875-5244-9225-D753BC25D43E}"/>
              </a:ext>
            </a:extLst>
          </p:cNvPr>
          <p:cNvGrpSpPr/>
          <p:nvPr/>
        </p:nvGrpSpPr>
        <p:grpSpPr>
          <a:xfrm>
            <a:off x="1380006" y="1567594"/>
            <a:ext cx="1929740" cy="101709"/>
            <a:chOff x="558140" y="1810987"/>
            <a:chExt cx="1894114" cy="18406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1F1048F-DDFA-8148-9D43-CF85BA2BF7F7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33D2F5-50F2-7C41-9A95-CC6C122AB834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FB929F-E68D-6045-B18D-DFEAD66F629E}"/>
              </a:ext>
            </a:extLst>
          </p:cNvPr>
          <p:cNvGrpSpPr/>
          <p:nvPr/>
        </p:nvGrpSpPr>
        <p:grpSpPr>
          <a:xfrm>
            <a:off x="950010" y="1848725"/>
            <a:ext cx="2148840" cy="96548"/>
            <a:chOff x="558140" y="1810987"/>
            <a:chExt cx="1894114" cy="18406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5C75768-D505-7741-B44A-61A2C75857B0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C7C25A0-9550-0647-B8B5-35331C9419FB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234A75E-11E2-784B-9A90-3BEAC4FDC369}"/>
              </a:ext>
            </a:extLst>
          </p:cNvPr>
          <p:cNvSpPr/>
          <p:nvPr/>
        </p:nvSpPr>
        <p:spPr>
          <a:xfrm>
            <a:off x="1171360" y="2372831"/>
            <a:ext cx="2671948" cy="482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592C23-485E-984D-A69C-157DFFFD8CDC}"/>
              </a:ext>
            </a:extLst>
          </p:cNvPr>
          <p:cNvSpPr/>
          <p:nvPr/>
        </p:nvSpPr>
        <p:spPr>
          <a:xfrm>
            <a:off x="1171360" y="2522377"/>
            <a:ext cx="2671948" cy="482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C6A359-E1B9-594A-B7FA-7CBC05B812B0}"/>
              </a:ext>
            </a:extLst>
          </p:cNvPr>
          <p:cNvSpPr/>
          <p:nvPr/>
        </p:nvSpPr>
        <p:spPr>
          <a:xfrm>
            <a:off x="1836378" y="2076555"/>
            <a:ext cx="1341912" cy="79160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DF0A03-BFB0-964F-AAC9-1233DB51F866}"/>
              </a:ext>
            </a:extLst>
          </p:cNvPr>
          <p:cNvGrpSpPr/>
          <p:nvPr/>
        </p:nvGrpSpPr>
        <p:grpSpPr>
          <a:xfrm flipH="1">
            <a:off x="2103870" y="2881088"/>
            <a:ext cx="2148840" cy="100584"/>
            <a:chOff x="558140" y="1810987"/>
            <a:chExt cx="1894114" cy="1840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3AC7C01-63F3-CD41-9C20-3DED14324C12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9B72439-2BAC-B84D-B9EA-5F1303739C81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23B395-2AA0-4648-A7B2-EEB4F70EA9AE}"/>
              </a:ext>
            </a:extLst>
          </p:cNvPr>
          <p:cNvGrpSpPr/>
          <p:nvPr/>
        </p:nvGrpSpPr>
        <p:grpSpPr>
          <a:xfrm flipH="1">
            <a:off x="2235326" y="3097431"/>
            <a:ext cx="2148840" cy="100584"/>
            <a:chOff x="558140" y="1810987"/>
            <a:chExt cx="1894114" cy="184068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14753BD-26C3-E547-9FAD-5814564EBFC4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46F3BD2-EC27-B841-9BFB-E2C6B29C4950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319C38-02A3-6B46-8AA5-FE9F5E787963}"/>
              </a:ext>
            </a:extLst>
          </p:cNvPr>
          <p:cNvGrpSpPr/>
          <p:nvPr/>
        </p:nvGrpSpPr>
        <p:grpSpPr>
          <a:xfrm>
            <a:off x="1075166" y="1998270"/>
            <a:ext cx="2152282" cy="81428"/>
            <a:chOff x="558140" y="1810987"/>
            <a:chExt cx="1894114" cy="1840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15930F6-B7C8-D54F-A1A9-47114BF3BF3A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09B75CC-A529-084E-9BF3-F6A1A9AE5DA8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8D5D3D-5EAB-7B45-B532-EA2864487BD4}"/>
              </a:ext>
            </a:extLst>
          </p:cNvPr>
          <p:cNvGrpSpPr/>
          <p:nvPr/>
        </p:nvGrpSpPr>
        <p:grpSpPr>
          <a:xfrm flipH="1">
            <a:off x="1882688" y="2981058"/>
            <a:ext cx="1945435" cy="99973"/>
            <a:chOff x="558140" y="1810987"/>
            <a:chExt cx="1894114" cy="18406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DB754FA-32B7-4048-8096-2B06FE0749D8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376339F-129B-F942-BB95-5A35B8440F59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6268F5-061E-9D40-9E7E-1EEEE1762988}"/>
              </a:ext>
            </a:extLst>
          </p:cNvPr>
          <p:cNvGrpSpPr/>
          <p:nvPr/>
        </p:nvGrpSpPr>
        <p:grpSpPr>
          <a:xfrm flipH="1">
            <a:off x="2024430" y="3216398"/>
            <a:ext cx="2148840" cy="100584"/>
            <a:chOff x="558140" y="1810987"/>
            <a:chExt cx="1894114" cy="18406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1B7A56A-7D6A-584D-9204-6CCEAA076988}"/>
                </a:ext>
              </a:extLst>
            </p:cNvPr>
            <p:cNvSpPr/>
            <p:nvPr/>
          </p:nvSpPr>
          <p:spPr>
            <a:xfrm>
              <a:off x="1009402" y="1880161"/>
              <a:ext cx="1442852" cy="4571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23A52AD-B81A-634F-BF47-03583B77FBC4}"/>
                </a:ext>
              </a:extLst>
            </p:cNvPr>
            <p:cNvSpPr/>
            <p:nvPr/>
          </p:nvSpPr>
          <p:spPr>
            <a:xfrm>
              <a:off x="558140" y="1810987"/>
              <a:ext cx="504702" cy="18406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2552B42-090C-9E44-93DA-ED8885590CC6}"/>
              </a:ext>
            </a:extLst>
          </p:cNvPr>
          <p:cNvSpPr txBox="1"/>
          <p:nvPr/>
        </p:nvSpPr>
        <p:spPr>
          <a:xfrm>
            <a:off x="4209960" y="2369675"/>
            <a:ext cx="117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Anti sense “tag” or “read”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2A3BB4-A0F9-744D-A41B-AF6F23B01385}"/>
              </a:ext>
            </a:extLst>
          </p:cNvPr>
          <p:cNvSpPr txBox="1"/>
          <p:nvPr/>
        </p:nvSpPr>
        <p:spPr>
          <a:xfrm>
            <a:off x="132678" y="1296389"/>
            <a:ext cx="117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Sense </a:t>
            </a:r>
          </a:p>
          <a:p>
            <a:pPr algn="ctr"/>
            <a:r>
              <a:rPr lang="en-GB" sz="1200" dirty="0"/>
              <a:t>“tag” or “read”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E3D00-B3FD-B047-B4D6-663F5BAE63E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8888" y="1758054"/>
            <a:ext cx="199425" cy="13579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402F35-55C9-8B4E-907F-C87DA9308E5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8888" y="1758054"/>
            <a:ext cx="423512" cy="2109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EA22EE-F7AE-AC46-83C6-136D2516E6BD}"/>
              </a:ext>
            </a:extLst>
          </p:cNvPr>
          <p:cNvCxnSpPr>
            <a:cxnSpLocks/>
            <a:endCxn id="41" idx="1"/>
          </p:cNvCxnSpPr>
          <p:nvPr/>
        </p:nvCxnSpPr>
        <p:spPr>
          <a:xfrm flipH="1">
            <a:off x="3828123" y="2797875"/>
            <a:ext cx="508971" cy="2331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84E69A-2FDA-194C-9E88-D7B46EC9B701}"/>
              </a:ext>
            </a:extLst>
          </p:cNvPr>
          <p:cNvCxnSpPr>
            <a:cxnSpLocks/>
            <a:endCxn id="29" idx="1"/>
          </p:cNvCxnSpPr>
          <p:nvPr/>
        </p:nvCxnSpPr>
        <p:spPr>
          <a:xfrm flipH="1">
            <a:off x="4252710" y="2797875"/>
            <a:ext cx="131456" cy="13350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4124523-1C6E-D04E-99AA-5AB67F61A953}"/>
              </a:ext>
            </a:extLst>
          </p:cNvPr>
          <p:cNvSpPr txBox="1"/>
          <p:nvPr/>
        </p:nvSpPr>
        <p:spPr>
          <a:xfrm>
            <a:off x="367051" y="2678088"/>
            <a:ext cx="1316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Protein of interest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48D7EA2-57E8-174D-8183-DC521DA802AE}"/>
              </a:ext>
            </a:extLst>
          </p:cNvPr>
          <p:cNvCxnSpPr>
            <a:cxnSpLocks/>
          </p:cNvCxnSpPr>
          <p:nvPr/>
        </p:nvCxnSpPr>
        <p:spPr>
          <a:xfrm flipV="1">
            <a:off x="1541191" y="2656996"/>
            <a:ext cx="341497" cy="8784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434301-15A2-7044-9B92-7C8A5CE5F23E}"/>
              </a:ext>
            </a:extLst>
          </p:cNvPr>
          <p:cNvCxnSpPr>
            <a:cxnSpLocks/>
          </p:cNvCxnSpPr>
          <p:nvPr/>
        </p:nvCxnSpPr>
        <p:spPr>
          <a:xfrm>
            <a:off x="2406442" y="3393048"/>
            <a:ext cx="0" cy="84050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45B0B5-089F-BC4B-9D15-9DD515CA4033}"/>
              </a:ext>
            </a:extLst>
          </p:cNvPr>
          <p:cNvSpPr txBox="1"/>
          <p:nvPr/>
        </p:nvSpPr>
        <p:spPr>
          <a:xfrm>
            <a:off x="2419210" y="3527720"/>
            <a:ext cx="166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Align tags to reference genome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1C83BB5-972E-7C45-A7E6-9CEACB23529D}"/>
              </a:ext>
            </a:extLst>
          </p:cNvPr>
          <p:cNvSpPr/>
          <p:nvPr/>
        </p:nvSpPr>
        <p:spPr>
          <a:xfrm>
            <a:off x="1207845" y="5129789"/>
            <a:ext cx="2671948" cy="482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2918182-5CCC-BD40-BE84-BDF564C93B03}"/>
              </a:ext>
            </a:extLst>
          </p:cNvPr>
          <p:cNvSpPr/>
          <p:nvPr/>
        </p:nvSpPr>
        <p:spPr>
          <a:xfrm>
            <a:off x="1280203" y="4482092"/>
            <a:ext cx="1134739" cy="647205"/>
          </a:xfrm>
          <a:custGeom>
            <a:avLst/>
            <a:gdLst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836" h="647205">
                <a:moveTo>
                  <a:pt x="0" y="647205"/>
                </a:moveTo>
                <a:cubicBezTo>
                  <a:pt x="158338" y="431470"/>
                  <a:pt x="304800" y="7916"/>
                  <a:pt x="475013" y="0"/>
                </a:cubicBezTo>
                <a:cubicBezTo>
                  <a:pt x="655122" y="11876"/>
                  <a:pt x="740228" y="427512"/>
                  <a:pt x="872836" y="641268"/>
                </a:cubicBezTo>
                <a:lnTo>
                  <a:pt x="0" y="64720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CCD13A3C-5E7E-CD43-AA57-10ECBDC2882A}"/>
              </a:ext>
            </a:extLst>
          </p:cNvPr>
          <p:cNvSpPr/>
          <p:nvPr/>
        </p:nvSpPr>
        <p:spPr>
          <a:xfrm rot="10800000">
            <a:off x="2586789" y="5183627"/>
            <a:ext cx="1134739" cy="647205"/>
          </a:xfrm>
          <a:custGeom>
            <a:avLst/>
            <a:gdLst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836" h="647205">
                <a:moveTo>
                  <a:pt x="0" y="647205"/>
                </a:moveTo>
                <a:cubicBezTo>
                  <a:pt x="158338" y="431470"/>
                  <a:pt x="304800" y="7916"/>
                  <a:pt x="475013" y="0"/>
                </a:cubicBezTo>
                <a:cubicBezTo>
                  <a:pt x="655122" y="11876"/>
                  <a:pt x="740228" y="427512"/>
                  <a:pt x="872836" y="641268"/>
                </a:cubicBezTo>
                <a:lnTo>
                  <a:pt x="0" y="6472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C6A897-C960-994A-B2FE-7BA8CDB27FBF}"/>
              </a:ext>
            </a:extLst>
          </p:cNvPr>
          <p:cNvCxnSpPr>
            <a:cxnSpLocks/>
          </p:cNvCxnSpPr>
          <p:nvPr/>
        </p:nvCxnSpPr>
        <p:spPr>
          <a:xfrm>
            <a:off x="1680116" y="4670882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DABCBA-4AA8-FC4B-8229-0073D41B17CB}"/>
              </a:ext>
            </a:extLst>
          </p:cNvPr>
          <p:cNvCxnSpPr>
            <a:cxnSpLocks/>
          </p:cNvCxnSpPr>
          <p:nvPr/>
        </p:nvCxnSpPr>
        <p:spPr>
          <a:xfrm>
            <a:off x="1539129" y="4894534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FF3BDE4-49C8-CB49-9460-CFA4C07A4FD3}"/>
              </a:ext>
            </a:extLst>
          </p:cNvPr>
          <p:cNvCxnSpPr>
            <a:cxnSpLocks/>
          </p:cNvCxnSpPr>
          <p:nvPr/>
        </p:nvCxnSpPr>
        <p:spPr>
          <a:xfrm>
            <a:off x="1467387" y="4975682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BFF0565-FB16-974F-98BF-9B34F4AFABED}"/>
              </a:ext>
            </a:extLst>
          </p:cNvPr>
          <p:cNvCxnSpPr>
            <a:cxnSpLocks/>
          </p:cNvCxnSpPr>
          <p:nvPr/>
        </p:nvCxnSpPr>
        <p:spPr>
          <a:xfrm>
            <a:off x="1630084" y="4800878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11B58A-1CDE-C443-A990-FF30C5914CDC}"/>
              </a:ext>
            </a:extLst>
          </p:cNvPr>
          <p:cNvCxnSpPr>
            <a:cxnSpLocks/>
          </p:cNvCxnSpPr>
          <p:nvPr/>
        </p:nvCxnSpPr>
        <p:spPr>
          <a:xfrm>
            <a:off x="1394768" y="5060789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4A20DC-70A2-E849-8A6A-3E38E6181137}"/>
              </a:ext>
            </a:extLst>
          </p:cNvPr>
          <p:cNvCxnSpPr>
            <a:cxnSpLocks/>
          </p:cNvCxnSpPr>
          <p:nvPr/>
        </p:nvCxnSpPr>
        <p:spPr>
          <a:xfrm>
            <a:off x="1782484" y="4953278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31A788-8F75-3144-A0CC-4903F379B3CB}"/>
              </a:ext>
            </a:extLst>
          </p:cNvPr>
          <p:cNvCxnSpPr>
            <a:cxnSpLocks/>
          </p:cNvCxnSpPr>
          <p:nvPr/>
        </p:nvCxnSpPr>
        <p:spPr>
          <a:xfrm>
            <a:off x="1726643" y="5057320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049D9C-2770-304B-B41A-5B63FFA728DA}"/>
              </a:ext>
            </a:extLst>
          </p:cNvPr>
          <p:cNvCxnSpPr>
            <a:cxnSpLocks/>
          </p:cNvCxnSpPr>
          <p:nvPr/>
        </p:nvCxnSpPr>
        <p:spPr>
          <a:xfrm>
            <a:off x="2070130" y="5057320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A1F235A-399B-9D45-83CB-7C047FF30B2E}"/>
              </a:ext>
            </a:extLst>
          </p:cNvPr>
          <p:cNvCxnSpPr>
            <a:cxnSpLocks/>
          </p:cNvCxnSpPr>
          <p:nvPr/>
        </p:nvCxnSpPr>
        <p:spPr>
          <a:xfrm>
            <a:off x="1895939" y="4887106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141212-B51B-CA4A-BF7D-1D20070ABB0B}"/>
              </a:ext>
            </a:extLst>
          </p:cNvPr>
          <p:cNvCxnSpPr>
            <a:cxnSpLocks/>
          </p:cNvCxnSpPr>
          <p:nvPr/>
        </p:nvCxnSpPr>
        <p:spPr>
          <a:xfrm>
            <a:off x="1886871" y="4740644"/>
            <a:ext cx="28197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AB3438B-7AB8-1445-9C50-9D50C6E006F0}"/>
              </a:ext>
            </a:extLst>
          </p:cNvPr>
          <p:cNvCxnSpPr>
            <a:cxnSpLocks/>
          </p:cNvCxnSpPr>
          <p:nvPr/>
        </p:nvCxnSpPr>
        <p:spPr>
          <a:xfrm rot="10800000">
            <a:off x="2963838" y="5736505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DB2BC0B-8B86-D04E-AC1B-4FFBD17F96D0}"/>
              </a:ext>
            </a:extLst>
          </p:cNvPr>
          <p:cNvCxnSpPr>
            <a:cxnSpLocks/>
          </p:cNvCxnSpPr>
          <p:nvPr/>
        </p:nvCxnSpPr>
        <p:spPr>
          <a:xfrm rot="10800000">
            <a:off x="2806916" y="5566671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4CF817-DCFC-114A-BC19-BD018BDEE08F}"/>
              </a:ext>
            </a:extLst>
          </p:cNvPr>
          <p:cNvCxnSpPr>
            <a:cxnSpLocks/>
          </p:cNvCxnSpPr>
          <p:nvPr/>
        </p:nvCxnSpPr>
        <p:spPr>
          <a:xfrm rot="10800000">
            <a:off x="2884398" y="5642849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C55BF25-0BD1-D344-BC58-1A67F8837BB3}"/>
              </a:ext>
            </a:extLst>
          </p:cNvPr>
          <p:cNvCxnSpPr>
            <a:cxnSpLocks/>
          </p:cNvCxnSpPr>
          <p:nvPr/>
        </p:nvCxnSpPr>
        <p:spPr>
          <a:xfrm rot="10800000">
            <a:off x="2776248" y="5451986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E777F15-46B1-C94D-BA5A-7019F3138B25}"/>
              </a:ext>
            </a:extLst>
          </p:cNvPr>
          <p:cNvCxnSpPr>
            <a:cxnSpLocks/>
          </p:cNvCxnSpPr>
          <p:nvPr/>
        </p:nvCxnSpPr>
        <p:spPr>
          <a:xfrm rot="10800000">
            <a:off x="3105570" y="5574643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9A1D5C-6C56-9642-95E3-6845A3E027DE}"/>
              </a:ext>
            </a:extLst>
          </p:cNvPr>
          <p:cNvCxnSpPr>
            <a:cxnSpLocks/>
          </p:cNvCxnSpPr>
          <p:nvPr/>
        </p:nvCxnSpPr>
        <p:spPr>
          <a:xfrm rot="10800000">
            <a:off x="3140373" y="5451986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05BE422-C12D-D34D-9E3C-B50871A4DC06}"/>
              </a:ext>
            </a:extLst>
          </p:cNvPr>
          <p:cNvCxnSpPr>
            <a:cxnSpLocks/>
          </p:cNvCxnSpPr>
          <p:nvPr/>
        </p:nvCxnSpPr>
        <p:spPr>
          <a:xfrm rot="10800000">
            <a:off x="2963838" y="5252086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885CB88-0E1A-1A40-81A0-D104656FA9E2}"/>
              </a:ext>
            </a:extLst>
          </p:cNvPr>
          <p:cNvCxnSpPr>
            <a:cxnSpLocks/>
          </p:cNvCxnSpPr>
          <p:nvPr/>
        </p:nvCxnSpPr>
        <p:spPr>
          <a:xfrm rot="10800000">
            <a:off x="3324535" y="5252086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E61A7D0-E46F-6A42-9CAC-097BCBA477AB}"/>
              </a:ext>
            </a:extLst>
          </p:cNvPr>
          <p:cNvCxnSpPr>
            <a:cxnSpLocks/>
          </p:cNvCxnSpPr>
          <p:nvPr/>
        </p:nvCxnSpPr>
        <p:spPr>
          <a:xfrm rot="10800000">
            <a:off x="3090380" y="5347521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BC4364D-D3DD-EE45-9529-723B3DD94B3D}"/>
              </a:ext>
            </a:extLst>
          </p:cNvPr>
          <p:cNvCxnSpPr>
            <a:cxnSpLocks/>
          </p:cNvCxnSpPr>
          <p:nvPr/>
        </p:nvCxnSpPr>
        <p:spPr>
          <a:xfrm rot="10800000">
            <a:off x="2730214" y="5321357"/>
            <a:ext cx="2834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846353A-6BA8-5E47-8458-9829E42A9615}"/>
              </a:ext>
            </a:extLst>
          </p:cNvPr>
          <p:cNvCxnSpPr>
            <a:cxnSpLocks/>
          </p:cNvCxnSpPr>
          <p:nvPr/>
        </p:nvCxnSpPr>
        <p:spPr>
          <a:xfrm>
            <a:off x="1847572" y="5904509"/>
            <a:ext cx="124203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0F07D85-3633-C649-A2A0-F36AF8D81092}"/>
              </a:ext>
            </a:extLst>
          </p:cNvPr>
          <p:cNvSpPr txBox="1"/>
          <p:nvPr/>
        </p:nvSpPr>
        <p:spPr>
          <a:xfrm>
            <a:off x="1912058" y="5972937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Bimodal model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0A1E911-74B1-DF48-BBA5-9DCF6A2D75FD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1863926" y="4482092"/>
            <a:ext cx="33822" cy="138616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C71CCB9-6CED-C143-8909-0059D0E9CB97}"/>
              </a:ext>
            </a:extLst>
          </p:cNvPr>
          <p:cNvCxnSpPr>
            <a:cxnSpLocks/>
          </p:cNvCxnSpPr>
          <p:nvPr/>
        </p:nvCxnSpPr>
        <p:spPr>
          <a:xfrm flipH="1">
            <a:off x="3103025" y="4482092"/>
            <a:ext cx="29402" cy="142241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0BD631B-9A21-7A49-AB93-97FAC12C6AEB}"/>
              </a:ext>
            </a:extLst>
          </p:cNvPr>
          <p:cNvSpPr/>
          <p:nvPr/>
        </p:nvSpPr>
        <p:spPr>
          <a:xfrm>
            <a:off x="3650008" y="4543448"/>
            <a:ext cx="13564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Reference genome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FDEC36E-388B-9B4E-A4B3-F2441CAD70B1}"/>
              </a:ext>
            </a:extLst>
          </p:cNvPr>
          <p:cNvCxnSpPr>
            <a:cxnSpLocks/>
            <a:endCxn id="77" idx="3"/>
          </p:cNvCxnSpPr>
          <p:nvPr/>
        </p:nvCxnSpPr>
        <p:spPr>
          <a:xfrm flipH="1">
            <a:off x="3879793" y="4810083"/>
            <a:ext cx="293477" cy="34384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496B30CB-EFAE-0448-A769-0F349EB66A53}"/>
              </a:ext>
            </a:extLst>
          </p:cNvPr>
          <p:cNvSpPr/>
          <p:nvPr/>
        </p:nvSpPr>
        <p:spPr>
          <a:xfrm>
            <a:off x="7856745" y="1944086"/>
            <a:ext cx="2671948" cy="482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8DD1DE9-8B7E-784B-B8E2-AA344DB41406}"/>
              </a:ext>
            </a:extLst>
          </p:cNvPr>
          <p:cNvSpPr/>
          <p:nvPr/>
        </p:nvSpPr>
        <p:spPr>
          <a:xfrm>
            <a:off x="8378042" y="1296389"/>
            <a:ext cx="1555667" cy="647205"/>
          </a:xfrm>
          <a:custGeom>
            <a:avLst/>
            <a:gdLst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836" h="647205">
                <a:moveTo>
                  <a:pt x="0" y="647205"/>
                </a:moveTo>
                <a:cubicBezTo>
                  <a:pt x="158338" y="431470"/>
                  <a:pt x="304800" y="7916"/>
                  <a:pt x="475013" y="0"/>
                </a:cubicBezTo>
                <a:cubicBezTo>
                  <a:pt x="655122" y="11876"/>
                  <a:pt x="740228" y="427512"/>
                  <a:pt x="872836" y="641268"/>
                </a:cubicBezTo>
                <a:lnTo>
                  <a:pt x="0" y="647205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B7AF8B9-8113-9F4D-8B71-72B3832FB97F}"/>
              </a:ext>
            </a:extLst>
          </p:cNvPr>
          <p:cNvSpPr/>
          <p:nvPr/>
        </p:nvSpPr>
        <p:spPr>
          <a:xfrm>
            <a:off x="9630644" y="782732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Modelled peak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94AA2AE-D259-BE40-81CA-A182C3C2281F}"/>
              </a:ext>
            </a:extLst>
          </p:cNvPr>
          <p:cNvCxnSpPr>
            <a:cxnSpLocks/>
          </p:cNvCxnSpPr>
          <p:nvPr/>
        </p:nvCxnSpPr>
        <p:spPr>
          <a:xfrm flipH="1">
            <a:off x="9340463" y="1045126"/>
            <a:ext cx="372918" cy="20064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E88D99F5-A1B0-A14A-9ADA-C9913A422BC1}"/>
              </a:ext>
            </a:extLst>
          </p:cNvPr>
          <p:cNvSpPr/>
          <p:nvPr/>
        </p:nvSpPr>
        <p:spPr>
          <a:xfrm>
            <a:off x="7856745" y="3325785"/>
            <a:ext cx="2671948" cy="482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F1D4777-07DA-5649-B4F5-6738529E9025}"/>
              </a:ext>
            </a:extLst>
          </p:cNvPr>
          <p:cNvSpPr/>
          <p:nvPr/>
        </p:nvSpPr>
        <p:spPr>
          <a:xfrm>
            <a:off x="8378042" y="3176711"/>
            <a:ext cx="1555667" cy="142644"/>
          </a:xfrm>
          <a:custGeom>
            <a:avLst/>
            <a:gdLst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  <a:gd name="connsiteX0" fmla="*/ 0 w 872836"/>
              <a:gd name="connsiteY0" fmla="*/ 647205 h 647205"/>
              <a:gd name="connsiteX1" fmla="*/ 475013 w 872836"/>
              <a:gd name="connsiteY1" fmla="*/ 0 h 647205"/>
              <a:gd name="connsiteX2" fmla="*/ 872836 w 872836"/>
              <a:gd name="connsiteY2" fmla="*/ 641268 h 647205"/>
              <a:gd name="connsiteX3" fmla="*/ 0 w 872836"/>
              <a:gd name="connsiteY3" fmla="*/ 647205 h 647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836" h="647205">
                <a:moveTo>
                  <a:pt x="0" y="647205"/>
                </a:moveTo>
                <a:cubicBezTo>
                  <a:pt x="158338" y="431470"/>
                  <a:pt x="304800" y="7916"/>
                  <a:pt x="475013" y="0"/>
                </a:cubicBezTo>
                <a:cubicBezTo>
                  <a:pt x="655122" y="11876"/>
                  <a:pt x="740228" y="427512"/>
                  <a:pt x="872836" y="641268"/>
                </a:cubicBezTo>
                <a:lnTo>
                  <a:pt x="0" y="64720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DFE2350-D47E-3B42-AE51-FC564501DB6A}"/>
              </a:ext>
            </a:extLst>
          </p:cNvPr>
          <p:cNvSpPr/>
          <p:nvPr/>
        </p:nvSpPr>
        <p:spPr>
          <a:xfrm>
            <a:off x="9549967" y="2654380"/>
            <a:ext cx="2024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Control (no IP) or INPUT peak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A9E91A4-468A-A94E-857E-21189B8CC9CF}"/>
              </a:ext>
            </a:extLst>
          </p:cNvPr>
          <p:cNvCxnSpPr>
            <a:cxnSpLocks/>
          </p:cNvCxnSpPr>
          <p:nvPr/>
        </p:nvCxnSpPr>
        <p:spPr>
          <a:xfrm flipH="1">
            <a:off x="9451457" y="2955087"/>
            <a:ext cx="372918" cy="20064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6EE558D2-9846-3945-A374-63D6EACA1102}"/>
              </a:ext>
            </a:extLst>
          </p:cNvPr>
          <p:cNvSpPr/>
          <p:nvPr/>
        </p:nvSpPr>
        <p:spPr>
          <a:xfrm>
            <a:off x="4087652" y="5138564"/>
            <a:ext cx="1879382" cy="2743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B19BD711-7666-3E4B-9504-E8B8B03862E4}"/>
              </a:ext>
            </a:extLst>
          </p:cNvPr>
          <p:cNvSpPr/>
          <p:nvPr/>
        </p:nvSpPr>
        <p:spPr>
          <a:xfrm rot="5400000">
            <a:off x="4273935" y="3458531"/>
            <a:ext cx="3386199" cy="2743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2E086E5-2261-8847-938F-C116222A37A7}"/>
              </a:ext>
            </a:extLst>
          </p:cNvPr>
          <p:cNvCxnSpPr>
            <a:cxnSpLocks/>
          </p:cNvCxnSpPr>
          <p:nvPr/>
        </p:nvCxnSpPr>
        <p:spPr>
          <a:xfrm flipV="1">
            <a:off x="5946908" y="1779146"/>
            <a:ext cx="1433606" cy="78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8F4A7B75-2921-194A-84FA-60B4A0E56A9F}"/>
              </a:ext>
            </a:extLst>
          </p:cNvPr>
          <p:cNvSpPr txBox="1"/>
          <p:nvPr/>
        </p:nvSpPr>
        <p:spPr>
          <a:xfrm>
            <a:off x="6313420" y="2254661"/>
            <a:ext cx="186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Comparison with “background”, ”noise” or “control”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7430ACD-00A2-CD4A-9A71-CF51381039F3}"/>
              </a:ext>
            </a:extLst>
          </p:cNvPr>
          <p:cNvCxnSpPr>
            <a:cxnSpLocks/>
          </p:cNvCxnSpPr>
          <p:nvPr/>
        </p:nvCxnSpPr>
        <p:spPr>
          <a:xfrm>
            <a:off x="9192719" y="3464087"/>
            <a:ext cx="0" cy="84050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A81E01C-748A-DF4A-80A1-26E067882FAD}"/>
              </a:ext>
            </a:extLst>
          </p:cNvPr>
          <p:cNvSpPr txBox="1"/>
          <p:nvPr/>
        </p:nvSpPr>
        <p:spPr>
          <a:xfrm>
            <a:off x="7257357" y="3636360"/>
            <a:ext cx="166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Statistics and output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BF8FE9B-2A70-314A-9C6A-1E572AF04662}"/>
              </a:ext>
            </a:extLst>
          </p:cNvPr>
          <p:cNvCxnSpPr>
            <a:cxnSpLocks/>
            <a:stCxn id="139" idx="3"/>
          </p:cNvCxnSpPr>
          <p:nvPr/>
        </p:nvCxnSpPr>
        <p:spPr>
          <a:xfrm flipV="1">
            <a:off x="8181180" y="2091966"/>
            <a:ext cx="612475" cy="57819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02A956B-E98E-3E41-89D2-24FB3762E598}"/>
              </a:ext>
            </a:extLst>
          </p:cNvPr>
          <p:cNvCxnSpPr>
            <a:cxnSpLocks/>
            <a:stCxn id="139" idx="3"/>
          </p:cNvCxnSpPr>
          <p:nvPr/>
        </p:nvCxnSpPr>
        <p:spPr>
          <a:xfrm>
            <a:off x="8181180" y="2670160"/>
            <a:ext cx="612475" cy="4395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0AC21275-7985-DC49-91F2-BB1935E14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50565"/>
              </p:ext>
            </p:extLst>
          </p:nvPr>
        </p:nvGraphicFramePr>
        <p:xfrm>
          <a:off x="7187997" y="4393696"/>
          <a:ext cx="3621300" cy="52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574">
                  <a:extLst>
                    <a:ext uri="{9D8B030D-6E8A-4147-A177-3AD203B41FA5}">
                      <a16:colId xmlns:a16="http://schemas.microsoft.com/office/drawing/2014/main" val="1318695452"/>
                    </a:ext>
                  </a:extLst>
                </a:gridCol>
                <a:gridCol w="534389">
                  <a:extLst>
                    <a:ext uri="{9D8B030D-6E8A-4147-A177-3AD203B41FA5}">
                      <a16:colId xmlns:a16="http://schemas.microsoft.com/office/drawing/2014/main" val="1005574547"/>
                    </a:ext>
                  </a:extLst>
                </a:gridCol>
                <a:gridCol w="635330">
                  <a:extLst>
                    <a:ext uri="{9D8B030D-6E8A-4147-A177-3AD203B41FA5}">
                      <a16:colId xmlns:a16="http://schemas.microsoft.com/office/drawing/2014/main" val="42312227"/>
                    </a:ext>
                  </a:extLst>
                </a:gridCol>
                <a:gridCol w="822907">
                  <a:extLst>
                    <a:ext uri="{9D8B030D-6E8A-4147-A177-3AD203B41FA5}">
                      <a16:colId xmlns:a16="http://schemas.microsoft.com/office/drawing/2014/main" val="1426608453"/>
                    </a:ext>
                  </a:extLst>
                </a:gridCol>
                <a:gridCol w="603550">
                  <a:extLst>
                    <a:ext uri="{9D8B030D-6E8A-4147-A177-3AD203B41FA5}">
                      <a16:colId xmlns:a16="http://schemas.microsoft.com/office/drawing/2014/main" val="2557143071"/>
                    </a:ext>
                  </a:extLst>
                </a:gridCol>
                <a:gridCol w="603550">
                  <a:extLst>
                    <a:ext uri="{9D8B030D-6E8A-4147-A177-3AD203B41FA5}">
                      <a16:colId xmlns:a16="http://schemas.microsoft.com/office/drawing/2014/main" val="128684313"/>
                    </a:ext>
                  </a:extLst>
                </a:gridCol>
              </a:tblGrid>
              <a:tr h="260719">
                <a:tc>
                  <a:txBody>
                    <a:bodyPr/>
                    <a:lstStyle/>
                    <a:p>
                      <a:pPr algn="ctr"/>
                      <a:r>
                        <a:rPr lang="en-GB" sz="1050" dirty="0" err="1"/>
                        <a:t>Chr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Peak-ID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84667"/>
                  </a:ext>
                </a:extLst>
              </a:tr>
              <a:tr h="260719"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 err="1"/>
                        <a:t>Abcd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74365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08A6DE4E-4876-9E46-8140-BB06F5D4CBEC}"/>
              </a:ext>
            </a:extLst>
          </p:cNvPr>
          <p:cNvSpPr txBox="1"/>
          <p:nvPr/>
        </p:nvSpPr>
        <p:spPr>
          <a:xfrm>
            <a:off x="932314" y="2266332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5’</a:t>
            </a:r>
          </a:p>
          <a:p>
            <a:r>
              <a:rPr lang="en-GB" sz="1000" dirty="0"/>
              <a:t>3’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1EFEDE3-72BF-0F4C-A7D7-08F173653908}"/>
              </a:ext>
            </a:extLst>
          </p:cNvPr>
          <p:cNvSpPr txBox="1"/>
          <p:nvPr/>
        </p:nvSpPr>
        <p:spPr>
          <a:xfrm>
            <a:off x="3839621" y="2270240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3’</a:t>
            </a:r>
          </a:p>
          <a:p>
            <a:r>
              <a:rPr lang="en-GB" sz="1000" dirty="0"/>
              <a:t>5’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322CA0A-9F8E-E54C-851F-CEA1E7D998A8}"/>
              </a:ext>
            </a:extLst>
          </p:cNvPr>
          <p:cNvCxnSpPr>
            <a:cxnSpLocks/>
          </p:cNvCxnSpPr>
          <p:nvPr/>
        </p:nvCxnSpPr>
        <p:spPr>
          <a:xfrm>
            <a:off x="9192719" y="4975682"/>
            <a:ext cx="0" cy="47630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271394A-3F57-C84E-A54B-83D46D03C17C}"/>
              </a:ext>
            </a:extLst>
          </p:cNvPr>
          <p:cNvSpPr txBox="1"/>
          <p:nvPr/>
        </p:nvSpPr>
        <p:spPr>
          <a:xfrm>
            <a:off x="6585812" y="5042782"/>
            <a:ext cx="2493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Read count on each peak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C404F0EC-DEA1-C543-8D16-DF24E4FF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86600"/>
              </p:ext>
            </p:extLst>
          </p:nvPr>
        </p:nvGraphicFramePr>
        <p:xfrm>
          <a:off x="7228038" y="5506190"/>
          <a:ext cx="4285090" cy="52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585">
                  <a:extLst>
                    <a:ext uri="{9D8B030D-6E8A-4147-A177-3AD203B41FA5}">
                      <a16:colId xmlns:a16="http://schemas.microsoft.com/office/drawing/2014/main" val="1318695452"/>
                    </a:ext>
                  </a:extLst>
                </a:gridCol>
                <a:gridCol w="542008">
                  <a:extLst>
                    <a:ext uri="{9D8B030D-6E8A-4147-A177-3AD203B41FA5}">
                      <a16:colId xmlns:a16="http://schemas.microsoft.com/office/drawing/2014/main" val="1005574547"/>
                    </a:ext>
                  </a:extLst>
                </a:gridCol>
                <a:gridCol w="644389">
                  <a:extLst>
                    <a:ext uri="{9D8B030D-6E8A-4147-A177-3AD203B41FA5}">
                      <a16:colId xmlns:a16="http://schemas.microsoft.com/office/drawing/2014/main" val="42312227"/>
                    </a:ext>
                  </a:extLst>
                </a:gridCol>
                <a:gridCol w="834640">
                  <a:extLst>
                    <a:ext uri="{9D8B030D-6E8A-4147-A177-3AD203B41FA5}">
                      <a16:colId xmlns:a16="http://schemas.microsoft.com/office/drawing/2014/main" val="1426608453"/>
                    </a:ext>
                  </a:extLst>
                </a:gridCol>
                <a:gridCol w="612156">
                  <a:extLst>
                    <a:ext uri="{9D8B030D-6E8A-4147-A177-3AD203B41FA5}">
                      <a16:colId xmlns:a16="http://schemas.microsoft.com/office/drawing/2014/main" val="2557143071"/>
                    </a:ext>
                  </a:extLst>
                </a:gridCol>
                <a:gridCol w="612156">
                  <a:extLst>
                    <a:ext uri="{9D8B030D-6E8A-4147-A177-3AD203B41FA5}">
                      <a16:colId xmlns:a16="http://schemas.microsoft.com/office/drawing/2014/main" val="128684313"/>
                    </a:ext>
                  </a:extLst>
                </a:gridCol>
                <a:gridCol w="612156">
                  <a:extLst>
                    <a:ext uri="{9D8B030D-6E8A-4147-A177-3AD203B41FA5}">
                      <a16:colId xmlns:a16="http://schemas.microsoft.com/office/drawing/2014/main" val="669840418"/>
                    </a:ext>
                  </a:extLst>
                </a:gridCol>
              </a:tblGrid>
              <a:tr h="260719">
                <a:tc>
                  <a:txBody>
                    <a:bodyPr/>
                    <a:lstStyle/>
                    <a:p>
                      <a:pPr algn="ctr"/>
                      <a:r>
                        <a:rPr lang="en-GB" sz="1050" dirty="0" err="1"/>
                        <a:t>Chr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Peak-ID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84667"/>
                  </a:ext>
                </a:extLst>
              </a:tr>
              <a:tr h="260719"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12400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 err="1"/>
                        <a:t>Abcd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0.0002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743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1ADD62-5E2B-4E48-80D4-A6FFFA4DB22E}"/>
              </a:ext>
            </a:extLst>
          </p:cNvPr>
          <p:cNvSpPr txBox="1"/>
          <p:nvPr/>
        </p:nvSpPr>
        <p:spPr>
          <a:xfrm>
            <a:off x="9713381" y="3931063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Modified BED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7B0B9-CFF4-F54B-8D17-EF14FA6C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7" grpId="0"/>
      <p:bldP spid="75" grpId="0"/>
      <p:bldP spid="77" grpId="0" animBg="1"/>
      <p:bldP spid="78" grpId="0" animBg="1"/>
      <p:bldP spid="80" grpId="0" animBg="1"/>
      <p:bldP spid="105" grpId="0"/>
      <p:bldP spid="114" grpId="0"/>
      <p:bldP spid="118" grpId="0" animBg="1"/>
      <p:bldP spid="119" grpId="0" animBg="1"/>
      <p:bldP spid="120" grpId="0"/>
      <p:bldP spid="123" grpId="0" animBg="1"/>
      <p:bldP spid="124" grpId="0" animBg="1"/>
      <p:bldP spid="125" grpId="0"/>
      <p:bldP spid="133" grpId="0" animBg="1"/>
      <p:bldP spid="135" grpId="0" animBg="1"/>
      <p:bldP spid="139" grpId="0"/>
      <p:bldP spid="141" grpId="0"/>
      <p:bldP spid="10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2B7D6F-9A82-D04A-94F8-748BECA3A724}"/>
              </a:ext>
            </a:extLst>
          </p:cNvPr>
          <p:cNvSpPr/>
          <p:nvPr/>
        </p:nvSpPr>
        <p:spPr>
          <a:xfrm>
            <a:off x="2210294" y="2108663"/>
            <a:ext cx="1555667" cy="29787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Common 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3BABB2-BB63-524B-8391-58F45FD0D33C}"/>
              </a:ext>
            </a:extLst>
          </p:cNvPr>
          <p:cNvSpPr/>
          <p:nvPr/>
        </p:nvSpPr>
        <p:spPr>
          <a:xfrm>
            <a:off x="5138052" y="1564891"/>
            <a:ext cx="2000993" cy="5818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ATACseq</a:t>
            </a:r>
            <a:r>
              <a:rPr lang="en-GB" sz="2000" dirty="0"/>
              <a:t> &amp; </a:t>
            </a:r>
            <a:r>
              <a:rPr lang="en-GB" sz="2000" dirty="0" err="1"/>
              <a:t>ChIPseq</a:t>
            </a: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AF0C5D-06B7-524F-B1B6-777A5DDCEDF2}"/>
              </a:ext>
            </a:extLst>
          </p:cNvPr>
          <p:cNvSpPr/>
          <p:nvPr/>
        </p:nvSpPr>
        <p:spPr>
          <a:xfrm>
            <a:off x="9174182" y="1581514"/>
            <a:ext cx="2000993" cy="58189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RNAseq</a:t>
            </a:r>
            <a:endParaRPr lang="en-GB" sz="2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B62257-4C5D-6B47-BC81-3F994CF485E5}"/>
              </a:ext>
            </a:extLst>
          </p:cNvPr>
          <p:cNvSpPr/>
          <p:nvPr/>
        </p:nvSpPr>
        <p:spPr>
          <a:xfrm>
            <a:off x="1942604" y="4450263"/>
            <a:ext cx="21340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Comparison between conditions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96EB9D6-81F3-7A49-A549-F70594F91D3A}"/>
              </a:ext>
            </a:extLst>
          </p:cNvPr>
          <p:cNvSpPr/>
          <p:nvPr/>
        </p:nvSpPr>
        <p:spPr>
          <a:xfrm>
            <a:off x="2009156" y="5477167"/>
            <a:ext cx="2000993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Functional analysis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79FC0E-5906-E647-B11B-3CFA19C50F23}"/>
              </a:ext>
            </a:extLst>
          </p:cNvPr>
          <p:cNvSpPr/>
          <p:nvPr/>
        </p:nvSpPr>
        <p:spPr>
          <a:xfrm>
            <a:off x="5138053" y="2271626"/>
            <a:ext cx="2000993" cy="58189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Peak calling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C65C7B-913D-5A44-971B-0DC34B37F4B4}"/>
              </a:ext>
            </a:extLst>
          </p:cNvPr>
          <p:cNvSpPr/>
          <p:nvPr/>
        </p:nvSpPr>
        <p:spPr>
          <a:xfrm>
            <a:off x="5138053" y="4450263"/>
            <a:ext cx="2000993" cy="58189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Differential Binding Analysis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3881F28-3484-D148-B303-8D86FE6C4A57}"/>
              </a:ext>
            </a:extLst>
          </p:cNvPr>
          <p:cNvSpPr/>
          <p:nvPr/>
        </p:nvSpPr>
        <p:spPr>
          <a:xfrm>
            <a:off x="4311728" y="5329613"/>
            <a:ext cx="3653643" cy="87700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Peak annotation - GO term</a:t>
            </a:r>
          </a:p>
          <a:p>
            <a:pPr algn="ctr"/>
            <a:r>
              <a:rPr lang="en-GB" dirty="0"/>
              <a:t>Motif analysis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887EFF7-8E03-9C40-A3C4-7B915DC90901}"/>
              </a:ext>
            </a:extLst>
          </p:cNvPr>
          <p:cNvSpPr/>
          <p:nvPr/>
        </p:nvSpPr>
        <p:spPr>
          <a:xfrm>
            <a:off x="9040584" y="4450263"/>
            <a:ext cx="2268189" cy="58189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7A364D4-EAED-8345-93A4-4EB3BF76554F}"/>
              </a:ext>
            </a:extLst>
          </p:cNvPr>
          <p:cNvSpPr/>
          <p:nvPr/>
        </p:nvSpPr>
        <p:spPr>
          <a:xfrm>
            <a:off x="8906986" y="5277925"/>
            <a:ext cx="2535384" cy="98037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Gene-gene correlation Networks</a:t>
            </a:r>
          </a:p>
          <a:p>
            <a:pPr algn="ctr"/>
            <a:r>
              <a:rPr lang="en-US" dirty="0"/>
              <a:t>GO term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9AED46-2EF7-FB44-A434-04CA2BB62875}"/>
              </a:ext>
            </a:extLst>
          </p:cNvPr>
          <p:cNvSpPr/>
          <p:nvPr/>
        </p:nvSpPr>
        <p:spPr>
          <a:xfrm>
            <a:off x="5095252" y="2958290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correction and normalization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3AB789-4DBC-1B45-8BE5-4A852011C577}"/>
              </a:ext>
            </a:extLst>
          </p:cNvPr>
          <p:cNvSpPr/>
          <p:nvPr/>
        </p:nvSpPr>
        <p:spPr>
          <a:xfrm>
            <a:off x="5095252" y="3644878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between samples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6323BA-FCA7-FC4C-B582-B2D4C6E89E32}"/>
              </a:ext>
            </a:extLst>
          </p:cNvPr>
          <p:cNvSpPr/>
          <p:nvPr/>
        </p:nvSpPr>
        <p:spPr>
          <a:xfrm>
            <a:off x="9131381" y="2958290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correction and normalization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22D95A-6E60-7740-B3BA-36D92185C0C7}"/>
              </a:ext>
            </a:extLst>
          </p:cNvPr>
          <p:cNvSpPr/>
          <p:nvPr/>
        </p:nvSpPr>
        <p:spPr>
          <a:xfrm>
            <a:off x="9131381" y="3642663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between samples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73C35A7-2762-A646-9982-903B97A02852}"/>
              </a:ext>
            </a:extLst>
          </p:cNvPr>
          <p:cNvSpPr/>
          <p:nvPr/>
        </p:nvSpPr>
        <p:spPr>
          <a:xfrm>
            <a:off x="2210291" y="2489364"/>
            <a:ext cx="1555667" cy="297872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7C97A9A-974B-844C-ADB0-A8B5EBBF3F59}"/>
              </a:ext>
            </a:extLst>
          </p:cNvPr>
          <p:cNvSpPr/>
          <p:nvPr/>
        </p:nvSpPr>
        <p:spPr>
          <a:xfrm>
            <a:off x="2210290" y="2872126"/>
            <a:ext cx="1555667" cy="2978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Transcriptomics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760652-8C32-D640-9C19-4E45E108222B}"/>
              </a:ext>
            </a:extLst>
          </p:cNvPr>
          <p:cNvCxnSpPr>
            <a:cxnSpLocks/>
          </p:cNvCxnSpPr>
          <p:nvPr/>
        </p:nvCxnSpPr>
        <p:spPr>
          <a:xfrm>
            <a:off x="8395855" y="4334047"/>
            <a:ext cx="0" cy="203456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6B80B2-7787-C54B-81B4-9693139844B6}"/>
              </a:ext>
            </a:extLst>
          </p:cNvPr>
          <p:cNvCxnSpPr>
            <a:cxnSpLocks/>
          </p:cNvCxnSpPr>
          <p:nvPr/>
        </p:nvCxnSpPr>
        <p:spPr>
          <a:xfrm>
            <a:off x="1870761" y="5146609"/>
            <a:ext cx="971995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56973A-69C4-FB42-BA5A-7633DA9D74B2}"/>
              </a:ext>
            </a:extLst>
          </p:cNvPr>
          <p:cNvCxnSpPr>
            <a:cxnSpLocks/>
          </p:cNvCxnSpPr>
          <p:nvPr/>
        </p:nvCxnSpPr>
        <p:spPr>
          <a:xfrm>
            <a:off x="1870761" y="4334047"/>
            <a:ext cx="971995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89D77F-7ED4-254C-8FEC-EF44733E02CB}"/>
              </a:ext>
            </a:extLst>
          </p:cNvPr>
          <p:cNvCxnSpPr>
            <a:cxnSpLocks/>
          </p:cNvCxnSpPr>
          <p:nvPr/>
        </p:nvCxnSpPr>
        <p:spPr>
          <a:xfrm>
            <a:off x="4184074" y="4334047"/>
            <a:ext cx="0" cy="203456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10630F-9FB0-C147-B52F-F8F5D757F595}"/>
              </a:ext>
            </a:extLst>
          </p:cNvPr>
          <p:cNvCxnSpPr>
            <a:cxnSpLocks/>
          </p:cNvCxnSpPr>
          <p:nvPr/>
        </p:nvCxnSpPr>
        <p:spPr>
          <a:xfrm>
            <a:off x="4797631" y="2218260"/>
            <a:ext cx="679308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C38CD1-7220-E243-B95C-3254C80F61CF}"/>
              </a:ext>
            </a:extLst>
          </p:cNvPr>
          <p:cNvCxnSpPr>
            <a:cxnSpLocks/>
          </p:cNvCxnSpPr>
          <p:nvPr/>
        </p:nvCxnSpPr>
        <p:spPr>
          <a:xfrm>
            <a:off x="4797631" y="2902912"/>
            <a:ext cx="679308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B94B44B-B051-EF44-A57B-4E199E7463A4}"/>
              </a:ext>
            </a:extLst>
          </p:cNvPr>
          <p:cNvCxnSpPr>
            <a:cxnSpLocks/>
          </p:cNvCxnSpPr>
          <p:nvPr/>
        </p:nvCxnSpPr>
        <p:spPr>
          <a:xfrm>
            <a:off x="4797631" y="3587974"/>
            <a:ext cx="679308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6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calling. Consensus </a:t>
            </a:r>
            <a:r>
              <a:rPr lang="en-US" dirty="0" err="1"/>
              <a:t>peakset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7C80-F49D-EC49-A4BD-379290F63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Replicates or clones may be heterogenous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Get “consensus” </a:t>
            </a:r>
            <a:r>
              <a:rPr lang="en-GB" dirty="0" err="1"/>
              <a:t>peakset</a:t>
            </a:r>
            <a:r>
              <a:rPr lang="en-GB" dirty="0"/>
              <a:t> of “true” peaks per condition</a:t>
            </a:r>
          </a:p>
          <a:p>
            <a:pPr lvl="1"/>
            <a:r>
              <a:rPr lang="en-GB" dirty="0"/>
              <a:t>Those that appear in almost all samples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DE8AE-2D15-1D41-BA67-7610094C5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6" t="22403" r="19567" b="26039"/>
          <a:stretch/>
        </p:blipFill>
        <p:spPr>
          <a:xfrm>
            <a:off x="1424197" y="3793788"/>
            <a:ext cx="2853889" cy="280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A5A68-435F-F34C-BF54-B995C401F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5" t="20845" r="20217" b="25779"/>
          <a:stretch/>
        </p:blipFill>
        <p:spPr>
          <a:xfrm>
            <a:off x="7079178" y="3595702"/>
            <a:ext cx="2946565" cy="303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125C1-5C96-0B46-9B7A-223DAEF9514E}"/>
              </a:ext>
            </a:extLst>
          </p:cNvPr>
          <p:cNvSpPr txBox="1"/>
          <p:nvPr/>
        </p:nvSpPr>
        <p:spPr>
          <a:xfrm>
            <a:off x="4278086" y="4965175"/>
            <a:ext cx="276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Binding site overlaps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C5535-FFB1-244D-896F-AC22F4AB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comparison and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C6D72-AE44-6043-B6FA-0AFAEDFE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41" y="2217617"/>
            <a:ext cx="4468585" cy="44685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FF5FEF-03BE-8347-90C9-449A2126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777" y="1674610"/>
            <a:ext cx="2860023" cy="555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Distance heatmap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73AF8E-3B3F-2143-BA8D-30E1F892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4" y="2244435"/>
            <a:ext cx="4660570" cy="4660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9279C-5B7D-D740-8304-464508102648}"/>
              </a:ext>
            </a:extLst>
          </p:cNvPr>
          <p:cNvSpPr/>
          <p:nvPr/>
        </p:nvSpPr>
        <p:spPr>
          <a:xfrm>
            <a:off x="2484247" y="1952298"/>
            <a:ext cx="7697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7FC9DF-BC03-3442-AB43-0DF35662F985}"/>
              </a:ext>
            </a:extLst>
          </p:cNvPr>
          <p:cNvSpPr/>
          <p:nvPr/>
        </p:nvSpPr>
        <p:spPr>
          <a:xfrm>
            <a:off x="4845955" y="1748383"/>
            <a:ext cx="3060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Comparison based on</a:t>
            </a:r>
          </a:p>
          <a:p>
            <a:pPr algn="ctr"/>
            <a:r>
              <a:rPr lang="en-GB" dirty="0"/>
              <a:t>between peak values or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94A98-1036-734E-9BC4-BED733F4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bound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82326-2F25-A745-912C-764ADC768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Calculate statistics for different conditions </a:t>
            </a:r>
          </a:p>
          <a:p>
            <a:pPr lvl="1"/>
            <a:r>
              <a:rPr lang="en-US" dirty="0"/>
              <a:t>(mean, median, </a:t>
            </a:r>
            <a:r>
              <a:rPr lang="en-US" dirty="0" err="1"/>
              <a:t>sd</a:t>
            </a:r>
            <a:r>
              <a:rPr lang="en-US" dirty="0"/>
              <a:t>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Test differences between peak values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Generate Fold changes and p-values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Visualize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C9D0A-011B-4C45-B126-A79EEFCEDB49}"/>
              </a:ext>
            </a:extLst>
          </p:cNvPr>
          <p:cNvSpPr txBox="1"/>
          <p:nvPr/>
        </p:nvSpPr>
        <p:spPr>
          <a:xfrm>
            <a:off x="7576456" y="3004457"/>
            <a:ext cx="3551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Analysis using </a:t>
            </a:r>
            <a:r>
              <a:rPr lang="en-GB" sz="2400" dirty="0" err="1"/>
              <a:t>Diffbind</a:t>
            </a:r>
            <a:r>
              <a:rPr lang="en-GB" sz="2400" dirty="0"/>
              <a:t> tool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8289D-3683-E04E-A8A5-9CF660BF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differentially bound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0F696-74B6-A14E-A164-5FFFDF73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1" y="2257018"/>
            <a:ext cx="4401788" cy="4401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F67E6-AFEB-924E-BB40-3F743D65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43" y="2329732"/>
            <a:ext cx="6339576" cy="4528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EE7-C514-FF45-B315-1A65190A0DBE}"/>
              </a:ext>
            </a:extLst>
          </p:cNvPr>
          <p:cNvSpPr txBox="1"/>
          <p:nvPr/>
        </p:nvSpPr>
        <p:spPr>
          <a:xfrm>
            <a:off x="1583870" y="1690688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AFFE-6C9D-E244-818E-32DE6FF159D0}"/>
              </a:ext>
            </a:extLst>
          </p:cNvPr>
          <p:cNvSpPr txBox="1"/>
          <p:nvPr/>
        </p:nvSpPr>
        <p:spPr>
          <a:xfrm>
            <a:off x="7653884" y="1681029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F2FBF-7FC4-5645-B221-10AD7A01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53300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4B8C-309B-1F44-8766-FCE6BF20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82326-2F25-A745-912C-764ADC768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Peaks can be annotated to the closest gene TSS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Insight to functionality of the region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Important for GO term and pathway analysis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Tools</a:t>
            </a:r>
          </a:p>
          <a:p>
            <a:pPr lvl="1"/>
            <a:r>
              <a:rPr lang="en-US" sz="2000" dirty="0"/>
              <a:t>Annotation: GREAT, </a:t>
            </a:r>
            <a:r>
              <a:rPr lang="en-US" sz="2000" dirty="0" err="1"/>
              <a:t>ChIPseeker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GO term: PANTHER, </a:t>
            </a:r>
            <a:r>
              <a:rPr lang="en-US" sz="2000" dirty="0" err="1"/>
              <a:t>GOrilla</a:t>
            </a:r>
            <a:r>
              <a:rPr lang="en-US" sz="2000" dirty="0"/>
              <a:t>, </a:t>
            </a:r>
            <a:r>
              <a:rPr lang="en-US" sz="2000" dirty="0" err="1"/>
              <a:t>Ontologizer</a:t>
            </a: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AEE5FA-ADBE-514D-8095-580B5E87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68" y="2373090"/>
            <a:ext cx="4236567" cy="3949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981DE0-15AB-3245-A6BD-C14EF6BE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90" y="468998"/>
            <a:ext cx="5276153" cy="17691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57D0-329A-7943-B59E-195765D7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5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34AF-3302-3B4C-A18D-604ACDCC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D75-A5BE-B449-ABD7-06AAE163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963" y="1006247"/>
            <a:ext cx="7121194" cy="2098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Definition</a:t>
            </a:r>
          </a:p>
          <a:p>
            <a:pPr marL="0" indent="0">
              <a:buNone/>
            </a:pPr>
            <a:r>
              <a:rPr lang="en-US" sz="2400" dirty="0"/>
              <a:t>Sequence pattern that is widespread and may have a biological significance</a:t>
            </a:r>
          </a:p>
          <a:p>
            <a:pPr marL="0" indent="0">
              <a:buNone/>
            </a:pPr>
            <a:r>
              <a:rPr lang="en-US" sz="2400" dirty="0"/>
              <a:t>Ribosome binding sites, restriction enzymes, RNA polymerase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FE418D-C630-984C-AE11-AEBAD846C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18" r="5507" b="39225"/>
          <a:stretch/>
        </p:blipFill>
        <p:spPr>
          <a:xfrm>
            <a:off x="2031159" y="3258310"/>
            <a:ext cx="10092123" cy="2578071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E39435-28EC-084C-9AA0-952D4FC2DFDC}"/>
              </a:ext>
            </a:extLst>
          </p:cNvPr>
          <p:cNvCxnSpPr>
            <a:cxnSpLocks/>
          </p:cNvCxnSpPr>
          <p:nvPr/>
        </p:nvCxnSpPr>
        <p:spPr>
          <a:xfrm>
            <a:off x="1210117" y="3090760"/>
            <a:ext cx="773666" cy="1682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F3C4D9C-BE6F-3B4E-9ADC-9545F346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400" y="1844039"/>
            <a:ext cx="4779716" cy="165014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374E6BB-6238-844B-8D45-ED32220D85A3}"/>
              </a:ext>
            </a:extLst>
          </p:cNvPr>
          <p:cNvSpPr/>
          <p:nvPr/>
        </p:nvSpPr>
        <p:spPr>
          <a:xfrm>
            <a:off x="245763" y="6225602"/>
            <a:ext cx="2954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Tools: HOMER, </a:t>
            </a:r>
            <a:r>
              <a:rPr lang="en-US" sz="2400" dirty="0" err="1"/>
              <a:t>gimme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03E1C-8530-1E4E-AFAD-B49FAC99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8FEE-4A3B-6044-A565-B846157D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3" y="261527"/>
            <a:ext cx="2056630" cy="526318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Workflow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73326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4681929" y="150652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4664528" y="1197643"/>
            <a:ext cx="635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MACS2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17922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48053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40735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06005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84393" y="3277039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227837" y="2439796"/>
            <a:ext cx="277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Differential binding analysis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19" y="2889317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92332" y="2956936"/>
            <a:ext cx="6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Diffbind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5546967" y="4106005"/>
            <a:ext cx="1865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2719977" y="492037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278517" y="2989655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79" y="3457501"/>
            <a:ext cx="1991172" cy="138604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79" y="5088528"/>
            <a:ext cx="1985737" cy="139274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2724933" y="4179768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1735A6-8C84-314D-85B4-22A916BAD9DD}"/>
              </a:ext>
            </a:extLst>
          </p:cNvPr>
          <p:cNvGrpSpPr/>
          <p:nvPr/>
        </p:nvGrpSpPr>
        <p:grpSpPr>
          <a:xfrm>
            <a:off x="2320793" y="752854"/>
            <a:ext cx="2607426" cy="1618833"/>
            <a:chOff x="2320793" y="752854"/>
            <a:chExt cx="2607426" cy="1618833"/>
          </a:xfrm>
        </p:grpSpPr>
        <p:sp>
          <p:nvSpPr>
            <p:cNvPr id="164" name="Right Arrow 163">
              <a:extLst>
                <a:ext uri="{FF2B5EF4-FFF2-40B4-BE49-F238E27FC236}">
                  <a16:creationId xmlns:a16="http://schemas.microsoft.com/office/drawing/2014/main" id="{661C7CA2-C456-6141-B40D-AF288B1FD074}"/>
                </a:ext>
              </a:extLst>
            </p:cNvPr>
            <p:cNvSpPr/>
            <p:nvPr/>
          </p:nvSpPr>
          <p:spPr>
            <a:xfrm>
              <a:off x="2320793" y="1517612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7253801A-C8AE-3D4E-9130-CCE78A7394DE}"/>
                </a:ext>
              </a:extLst>
            </p:cNvPr>
            <p:cNvSpPr/>
            <p:nvPr/>
          </p:nvSpPr>
          <p:spPr>
            <a:xfrm flipH="1">
              <a:off x="2753226" y="1693977"/>
              <a:ext cx="1828800" cy="365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23B5933-C365-9D4C-8D72-CBB736226E44}"/>
                </a:ext>
              </a:extLst>
            </p:cNvPr>
            <p:cNvSpPr txBox="1"/>
            <p:nvPr/>
          </p:nvSpPr>
          <p:spPr>
            <a:xfrm>
              <a:off x="2776174" y="752854"/>
              <a:ext cx="185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Align to reference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65ED5EE5-2002-AE44-AD8D-2E5E36BBF647}"/>
                </a:ext>
              </a:extLst>
            </p:cNvPr>
            <p:cNvSpPr/>
            <p:nvPr/>
          </p:nvSpPr>
          <p:spPr>
            <a:xfrm rot="10800000" flipH="1">
              <a:off x="2940751" y="15141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154697F-7F19-9E48-8A90-AF40C37E9D55}"/>
                </a:ext>
              </a:extLst>
            </p:cNvPr>
            <p:cNvSpPr/>
            <p:nvPr/>
          </p:nvSpPr>
          <p:spPr>
            <a:xfrm rot="10800000" flipH="1">
              <a:off x="3349292" y="15141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D466EB-22E3-8843-AB3D-65BE2E03E668}"/>
                </a:ext>
              </a:extLst>
            </p:cNvPr>
            <p:cNvCxnSpPr>
              <a:cxnSpLocks/>
              <a:stCxn id="79" idx="3"/>
              <a:endCxn id="80" idx="1"/>
            </p:cNvCxnSpPr>
            <p:nvPr/>
          </p:nvCxnSpPr>
          <p:spPr>
            <a:xfrm>
              <a:off x="3123631" y="1564490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86BA61E-7565-654A-B3B0-43C1089EE3D6}"/>
                </a:ext>
              </a:extLst>
            </p:cNvPr>
            <p:cNvSpPr/>
            <p:nvPr/>
          </p:nvSpPr>
          <p:spPr>
            <a:xfrm rot="10800000" flipH="1">
              <a:off x="3029485" y="138219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5756E1DA-3FFB-1E46-9338-CFC402E0C867}"/>
                </a:ext>
              </a:extLst>
            </p:cNvPr>
            <p:cNvSpPr/>
            <p:nvPr/>
          </p:nvSpPr>
          <p:spPr>
            <a:xfrm rot="10800000" flipH="1">
              <a:off x="3438026" y="138219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0EAEFD-8E7E-7449-9A62-ACC8EB741B39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3212365" y="143248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4453D0F9-B162-F34B-9FDA-B162CA8CF511}"/>
                </a:ext>
              </a:extLst>
            </p:cNvPr>
            <p:cNvSpPr/>
            <p:nvPr/>
          </p:nvSpPr>
          <p:spPr>
            <a:xfrm rot="10800000" flipH="1">
              <a:off x="3576187" y="15116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461BD6F-47A2-4D47-A5D6-188041D0E08F}"/>
                </a:ext>
              </a:extLst>
            </p:cNvPr>
            <p:cNvSpPr/>
            <p:nvPr/>
          </p:nvSpPr>
          <p:spPr>
            <a:xfrm rot="10800000" flipH="1">
              <a:off x="3984728" y="15116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0553FCA-9F07-9D45-A16A-DBECEAA81D4A}"/>
                </a:ext>
              </a:extLst>
            </p:cNvPr>
            <p:cNvCxnSpPr>
              <a:cxnSpLocks/>
              <a:stCxn id="85" idx="3"/>
              <a:endCxn id="86" idx="1"/>
            </p:cNvCxnSpPr>
            <p:nvPr/>
          </p:nvCxnSpPr>
          <p:spPr>
            <a:xfrm>
              <a:off x="3759067" y="156197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5923FB5-F756-224D-8428-1ACD6A8A6BCB}"/>
                </a:ext>
              </a:extLst>
            </p:cNvPr>
            <p:cNvSpPr/>
            <p:nvPr/>
          </p:nvSpPr>
          <p:spPr>
            <a:xfrm rot="10800000" flipH="1">
              <a:off x="3393306" y="122630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81E9B14-6813-2C4F-8816-34639BC34A01}"/>
                </a:ext>
              </a:extLst>
            </p:cNvPr>
            <p:cNvSpPr/>
            <p:nvPr/>
          </p:nvSpPr>
          <p:spPr>
            <a:xfrm rot="10800000" flipH="1">
              <a:off x="3801847" y="122630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D956AA-65E1-6543-8AE3-E71465B09D87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3576186" y="127659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AEC2DE1-9A85-0A4F-9F03-263B8EA13355}"/>
                </a:ext>
              </a:extLst>
            </p:cNvPr>
            <p:cNvSpPr txBox="1"/>
            <p:nvPr/>
          </p:nvSpPr>
          <p:spPr>
            <a:xfrm>
              <a:off x="3118109" y="1789232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150 b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FC389E-6FA3-E749-BDE5-8608B993D01A}"/>
                </a:ext>
              </a:extLst>
            </p:cNvPr>
            <p:cNvSpPr txBox="1"/>
            <p:nvPr/>
          </p:nvSpPr>
          <p:spPr>
            <a:xfrm>
              <a:off x="3688604" y="1789232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200 b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9BF1A7E-18FF-C245-B4D5-ED1B03336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8223" y="1675290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665A1FB-A56E-824C-89CB-44D7D015A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65" y="1675290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7B524A-BC6D-BC42-92E8-98F78B163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6907" y="1675290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D90CDA8-5777-5848-A4F9-ACF793138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249" y="1675290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00ED44B-4484-884D-974D-B9D47E28BE67}"/>
                </a:ext>
              </a:extLst>
            </p:cNvPr>
            <p:cNvSpPr txBox="1"/>
            <p:nvPr/>
          </p:nvSpPr>
          <p:spPr>
            <a:xfrm>
              <a:off x="2510826" y="2063910"/>
              <a:ext cx="24173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Bam files (without duplicates!)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C6593E-58FB-354B-BF60-B1E00A7D3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0392" y="1051669"/>
            <a:ext cx="1886753" cy="104763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D5C8645C-DAD1-5248-BDBB-7EB4F9A5A75E}"/>
              </a:ext>
            </a:extLst>
          </p:cNvPr>
          <p:cNvSpPr txBox="1"/>
          <p:nvPr/>
        </p:nvSpPr>
        <p:spPr>
          <a:xfrm>
            <a:off x="5671593" y="603142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Peak calling</a:t>
            </a:r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2B8FBD97-25C2-1442-8E56-A0A3E28AF0C2}"/>
              </a:ext>
            </a:extLst>
          </p:cNvPr>
          <p:cNvSpPr/>
          <p:nvPr/>
        </p:nvSpPr>
        <p:spPr>
          <a:xfrm>
            <a:off x="7196180" y="1475208"/>
            <a:ext cx="673381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4012982-2670-FA41-BB10-068EB7C84FC8}"/>
              </a:ext>
            </a:extLst>
          </p:cNvPr>
          <p:cNvSpPr txBox="1"/>
          <p:nvPr/>
        </p:nvSpPr>
        <p:spPr>
          <a:xfrm>
            <a:off x="7170435" y="1174681"/>
            <a:ext cx="6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Diffbind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E5F9F-9DCE-C84B-8F2B-C8AE1E25F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0032" y="1253146"/>
            <a:ext cx="2046404" cy="522103"/>
          </a:xfrm>
          <a:prstGeom prst="rect">
            <a:avLst/>
          </a:prstGeom>
        </p:spPr>
      </p:pic>
      <p:sp>
        <p:nvSpPr>
          <p:cNvPr id="117" name="Right Arrow 116">
            <a:extLst>
              <a:ext uri="{FF2B5EF4-FFF2-40B4-BE49-F238E27FC236}">
                <a16:creationId xmlns:a16="http://schemas.microsoft.com/office/drawing/2014/main" id="{73ED1F9B-E985-8F46-9017-5BB0FF66F5F5}"/>
              </a:ext>
            </a:extLst>
          </p:cNvPr>
          <p:cNvSpPr/>
          <p:nvPr/>
        </p:nvSpPr>
        <p:spPr>
          <a:xfrm rot="5400000">
            <a:off x="10842267" y="2016874"/>
            <a:ext cx="493887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52AE1-0D47-1942-AF33-6C94E9E47549}"/>
              </a:ext>
            </a:extLst>
          </p:cNvPr>
          <p:cNvSpPr txBox="1"/>
          <p:nvPr/>
        </p:nvSpPr>
        <p:spPr>
          <a:xfrm>
            <a:off x="7748453" y="6172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Consensus peak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3BDAC34-8A42-2E43-84DC-1003700A1FC4}"/>
              </a:ext>
            </a:extLst>
          </p:cNvPr>
          <p:cNvSpPr txBox="1"/>
          <p:nvPr/>
        </p:nvSpPr>
        <p:spPr>
          <a:xfrm>
            <a:off x="10141246" y="520705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Peak read count</a:t>
            </a:r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A9B55A39-B7DB-4C47-8344-439ED94EE503}"/>
              </a:ext>
            </a:extLst>
          </p:cNvPr>
          <p:cNvSpPr/>
          <p:nvPr/>
        </p:nvSpPr>
        <p:spPr>
          <a:xfrm>
            <a:off x="9534903" y="1436118"/>
            <a:ext cx="479736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187466F4-911B-274D-AF57-612D0CC43B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966" t="22403" r="19567" b="26039"/>
          <a:stretch/>
        </p:blipFill>
        <p:spPr>
          <a:xfrm>
            <a:off x="7904713" y="1162557"/>
            <a:ext cx="786030" cy="77241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4365FC6-0BFE-5E42-844E-A1C20A410E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965" t="20845" r="20217" b="25779"/>
          <a:stretch/>
        </p:blipFill>
        <p:spPr>
          <a:xfrm>
            <a:off x="8709269" y="1163334"/>
            <a:ext cx="699038" cy="72006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117E82AB-0808-7544-A6D0-B210DEB274BF}"/>
              </a:ext>
            </a:extLst>
          </p:cNvPr>
          <p:cNvSpPr txBox="1"/>
          <p:nvPr/>
        </p:nvSpPr>
        <p:spPr>
          <a:xfrm>
            <a:off x="9408307" y="1151628"/>
            <a:ext cx="6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Diffbind</a:t>
            </a:r>
            <a:endParaRPr lang="en-GB" sz="1200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B76DF808-B6D2-614E-B257-5E26DEE1D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8219" y="2809128"/>
            <a:ext cx="1289800" cy="1289800"/>
          </a:xfrm>
          <a:prstGeom prst="rect">
            <a:avLst/>
          </a:prstGeom>
        </p:spPr>
      </p:pic>
      <p:sp>
        <p:nvSpPr>
          <p:cNvPr id="126" name="Right Arrow 125">
            <a:extLst>
              <a:ext uri="{FF2B5EF4-FFF2-40B4-BE49-F238E27FC236}">
                <a16:creationId xmlns:a16="http://schemas.microsoft.com/office/drawing/2014/main" id="{02B64798-468C-EA42-99A6-AD6036AF1E63}"/>
              </a:ext>
            </a:extLst>
          </p:cNvPr>
          <p:cNvSpPr/>
          <p:nvPr/>
        </p:nvSpPr>
        <p:spPr>
          <a:xfrm rot="8380531">
            <a:off x="5376453" y="4505969"/>
            <a:ext cx="493887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463085-77A1-2B4B-8D34-DEA78A5B4A5B}"/>
              </a:ext>
            </a:extLst>
          </p:cNvPr>
          <p:cNvSpPr txBox="1"/>
          <p:nvPr/>
        </p:nvSpPr>
        <p:spPr>
          <a:xfrm>
            <a:off x="3847357" y="4809860"/>
            <a:ext cx="171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Peak 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20EAF-BC96-624F-9CED-B863F39B3B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8026" y="5203138"/>
            <a:ext cx="2778843" cy="93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6A174-0918-564C-AC84-42BB85A72A4F}"/>
              </a:ext>
            </a:extLst>
          </p:cNvPr>
          <p:cNvSpPr txBox="1"/>
          <p:nvPr/>
        </p:nvSpPr>
        <p:spPr>
          <a:xfrm>
            <a:off x="4099878" y="6065904"/>
            <a:ext cx="13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ChIPSeeker</a:t>
            </a:r>
            <a:r>
              <a:rPr lang="en-GB" sz="1200" dirty="0"/>
              <a:t>, GREAT</a:t>
            </a:r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93E30BD2-D387-1447-AD68-ABAF43565B21}"/>
              </a:ext>
            </a:extLst>
          </p:cNvPr>
          <p:cNvSpPr/>
          <p:nvPr/>
        </p:nvSpPr>
        <p:spPr>
          <a:xfrm rot="1877455">
            <a:off x="7380370" y="4465376"/>
            <a:ext cx="736165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B6E5EB-058C-064A-9395-BD560EC558F9}"/>
              </a:ext>
            </a:extLst>
          </p:cNvPr>
          <p:cNvSpPr txBox="1"/>
          <p:nvPr/>
        </p:nvSpPr>
        <p:spPr>
          <a:xfrm>
            <a:off x="8533747" y="4743661"/>
            <a:ext cx="14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Motif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C6A21AD-E7DC-AB4D-9507-D856AF1845F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145" b="39226"/>
          <a:stretch/>
        </p:blipFill>
        <p:spPr>
          <a:xfrm>
            <a:off x="7961783" y="5183092"/>
            <a:ext cx="2893048" cy="1203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E503B-B984-3545-8414-39978228230D}"/>
              </a:ext>
            </a:extLst>
          </p:cNvPr>
          <p:cNvSpPr txBox="1"/>
          <p:nvPr/>
        </p:nvSpPr>
        <p:spPr>
          <a:xfrm>
            <a:off x="8533747" y="6405832"/>
            <a:ext cx="1538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Homer, </a:t>
            </a:r>
            <a:r>
              <a:rPr lang="en-GB" sz="1200" dirty="0" err="1"/>
              <a:t>GimmeMotifs</a:t>
            </a:r>
            <a:endParaRPr lang="en-GB" sz="1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E19A6D-61BD-F342-B7DF-2A5E3907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8" grpId="0"/>
      <p:bldP spid="192" grpId="0"/>
      <p:bldP spid="199" grpId="0"/>
      <p:bldP spid="200" grpId="0" animBg="1"/>
      <p:bldP spid="201" grpId="0"/>
      <p:bldP spid="204" grpId="0"/>
      <p:bldP spid="205" grpId="0"/>
      <p:bldP spid="206" grpId="0" animBg="1"/>
      <p:bldP spid="213" grpId="0"/>
      <p:bldP spid="221" grpId="0"/>
      <p:bldP spid="110" grpId="0"/>
      <p:bldP spid="111" grpId="0" animBg="1"/>
      <p:bldP spid="112" grpId="0"/>
      <p:bldP spid="117" grpId="0" animBg="1"/>
      <p:bldP spid="5" grpId="0"/>
      <p:bldP spid="119" grpId="0"/>
      <p:bldP spid="120" grpId="0" animBg="1"/>
      <p:bldP spid="123" grpId="0"/>
      <p:bldP spid="126" grpId="0" animBg="1"/>
      <p:bldP spid="127" grpId="0"/>
      <p:bldP spid="8" grpId="0"/>
      <p:bldP spid="145" grpId="0" animBg="1"/>
      <p:bldP spid="14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278701-8C0E-8445-A286-C66B61598A7C}"/>
              </a:ext>
            </a:extLst>
          </p:cNvPr>
          <p:cNvSpPr/>
          <p:nvPr/>
        </p:nvSpPr>
        <p:spPr>
          <a:xfrm>
            <a:off x="360671" y="676894"/>
            <a:ext cx="4413210" cy="8015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RNA-</a:t>
            </a:r>
            <a:r>
              <a:rPr lang="en-GB" sz="4400" dirty="0" err="1"/>
              <a:t>seq</a:t>
            </a:r>
            <a:r>
              <a:rPr lang="en-GB" sz="4400" dirty="0"/>
              <a:t> analysis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479E316-EDF0-114C-A2DE-21B3A272B828}"/>
              </a:ext>
            </a:extLst>
          </p:cNvPr>
          <p:cNvGrpSpPr/>
          <p:nvPr/>
        </p:nvGrpSpPr>
        <p:grpSpPr>
          <a:xfrm>
            <a:off x="547183" y="1897819"/>
            <a:ext cx="3437482" cy="3240563"/>
            <a:chOff x="547183" y="1897819"/>
            <a:chExt cx="3437482" cy="3240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E1C03B5-EE41-ED4B-8AFC-61EBBAE38D46}"/>
                </a:ext>
              </a:extLst>
            </p:cNvPr>
            <p:cNvSpPr/>
            <p:nvPr/>
          </p:nvSpPr>
          <p:spPr>
            <a:xfrm>
              <a:off x="1582879" y="3404609"/>
              <a:ext cx="2268189" cy="58189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Differential Expression Analysis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ED4152-E14B-CC4C-BA38-0AEAC493D990}"/>
                </a:ext>
              </a:extLst>
            </p:cNvPr>
            <p:cNvSpPr/>
            <p:nvPr/>
          </p:nvSpPr>
          <p:spPr>
            <a:xfrm>
              <a:off x="1449281" y="4158004"/>
              <a:ext cx="2535384" cy="980376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Gene-gene correlation Networks</a:t>
              </a:r>
            </a:p>
            <a:p>
              <a:pPr algn="ctr"/>
              <a:r>
                <a:rPr lang="en-US" dirty="0"/>
                <a:t>GO term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F7DC1A-ACA0-0044-A58E-03C8CBD307A5}"/>
                </a:ext>
              </a:extLst>
            </p:cNvPr>
            <p:cNvSpPr/>
            <p:nvPr/>
          </p:nvSpPr>
          <p:spPr>
            <a:xfrm>
              <a:off x="1673676" y="1897819"/>
              <a:ext cx="2086595" cy="58189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correction and 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09846B5-29D9-2A43-B68F-334713B520BE}"/>
                </a:ext>
              </a:extLst>
            </p:cNvPr>
            <p:cNvSpPr/>
            <p:nvPr/>
          </p:nvSpPr>
          <p:spPr>
            <a:xfrm>
              <a:off x="1673676" y="2651214"/>
              <a:ext cx="2086595" cy="58189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Correlation between samples</a:t>
              </a:r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C8328BA1-ED93-6A43-924C-7FE0073ABE09}"/>
                </a:ext>
              </a:extLst>
            </p:cNvPr>
            <p:cNvSpPr/>
            <p:nvPr/>
          </p:nvSpPr>
          <p:spPr>
            <a:xfrm rot="16200000">
              <a:off x="-555251" y="3435741"/>
              <a:ext cx="3240562" cy="164719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1991EF-757D-274C-B912-AB1280832156}"/>
                </a:ext>
              </a:extLst>
            </p:cNvPr>
            <p:cNvSpPr txBox="1"/>
            <p:nvPr/>
          </p:nvSpPr>
          <p:spPr>
            <a:xfrm rot="16200000">
              <a:off x="183942" y="3105485"/>
              <a:ext cx="1095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Workflow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508C56-86C9-4742-99F4-8278E4A7AF04}"/>
              </a:ext>
            </a:extLst>
          </p:cNvPr>
          <p:cNvSpPr txBox="1"/>
          <p:nvPr/>
        </p:nvSpPr>
        <p:spPr>
          <a:xfrm>
            <a:off x="4987174" y="917518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1B1309-3D90-A14C-8273-585B40C56574}"/>
              </a:ext>
            </a:extLst>
          </p:cNvPr>
          <p:cNvSpPr/>
          <p:nvPr/>
        </p:nvSpPr>
        <p:spPr>
          <a:xfrm>
            <a:off x="4987174" y="1478479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2719EF-CC53-0442-849B-74CED5E7F5BA}"/>
              </a:ext>
            </a:extLst>
          </p:cNvPr>
          <p:cNvSpPr/>
          <p:nvPr/>
        </p:nvSpPr>
        <p:spPr>
          <a:xfrm>
            <a:off x="5163668" y="16575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5EA858-4E26-5645-995A-5FFFD3EA776B}"/>
              </a:ext>
            </a:extLst>
          </p:cNvPr>
          <p:cNvSpPr/>
          <p:nvPr/>
        </p:nvSpPr>
        <p:spPr>
          <a:xfrm>
            <a:off x="5156894" y="18194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C37F1E-585B-5A44-B745-F3B44F382290}"/>
              </a:ext>
            </a:extLst>
          </p:cNvPr>
          <p:cNvSpPr/>
          <p:nvPr/>
        </p:nvSpPr>
        <p:spPr>
          <a:xfrm>
            <a:off x="5326614" y="186513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C48BE4-7D81-D241-9084-8192A07B7878}"/>
              </a:ext>
            </a:extLst>
          </p:cNvPr>
          <p:cNvSpPr/>
          <p:nvPr/>
        </p:nvSpPr>
        <p:spPr>
          <a:xfrm>
            <a:off x="5517605" y="182689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4A2F7C-537E-AB43-93C5-6D3C9F351823}"/>
              </a:ext>
            </a:extLst>
          </p:cNvPr>
          <p:cNvSpPr/>
          <p:nvPr/>
        </p:nvSpPr>
        <p:spPr>
          <a:xfrm>
            <a:off x="5382821" y="16118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AEDD1C-2E08-EA45-841A-2BD40BACBC6F}"/>
              </a:ext>
            </a:extLst>
          </p:cNvPr>
          <p:cNvSpPr/>
          <p:nvPr/>
        </p:nvSpPr>
        <p:spPr>
          <a:xfrm>
            <a:off x="5616563" y="17279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3C2E18-8697-144E-A079-17B3AFBC78A6}"/>
              </a:ext>
            </a:extLst>
          </p:cNvPr>
          <p:cNvSpPr/>
          <p:nvPr/>
        </p:nvSpPr>
        <p:spPr>
          <a:xfrm>
            <a:off x="5449597" y="210419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8C5445-267A-7447-9958-D65CCB06A522}"/>
              </a:ext>
            </a:extLst>
          </p:cNvPr>
          <p:cNvSpPr/>
          <p:nvPr/>
        </p:nvSpPr>
        <p:spPr>
          <a:xfrm>
            <a:off x="5237150" y="207073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20DDCA-24FF-C444-A963-AF9E451881A6}"/>
              </a:ext>
            </a:extLst>
          </p:cNvPr>
          <p:cNvSpPr/>
          <p:nvPr/>
        </p:nvSpPr>
        <p:spPr>
          <a:xfrm>
            <a:off x="5986953" y="1485964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43C4CC-9010-3341-9A22-7E792FAC3D18}"/>
              </a:ext>
            </a:extLst>
          </p:cNvPr>
          <p:cNvSpPr/>
          <p:nvPr/>
        </p:nvSpPr>
        <p:spPr>
          <a:xfrm>
            <a:off x="6163447" y="166505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8C2930-B9C7-8946-913D-897307A6C2B1}"/>
              </a:ext>
            </a:extLst>
          </p:cNvPr>
          <p:cNvSpPr/>
          <p:nvPr/>
        </p:nvSpPr>
        <p:spPr>
          <a:xfrm>
            <a:off x="6093756" y="191833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2ACCBC-0E26-4840-881B-242C678F49C0}"/>
              </a:ext>
            </a:extLst>
          </p:cNvPr>
          <p:cNvSpPr/>
          <p:nvPr/>
        </p:nvSpPr>
        <p:spPr>
          <a:xfrm>
            <a:off x="6590218" y="20217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E9C637-E46B-AF47-AC77-2D355B9EA3A9}"/>
              </a:ext>
            </a:extLst>
          </p:cNvPr>
          <p:cNvSpPr/>
          <p:nvPr/>
        </p:nvSpPr>
        <p:spPr>
          <a:xfrm>
            <a:off x="6517384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49B245-B48A-7A48-9F96-C6033CA9B18B}"/>
              </a:ext>
            </a:extLst>
          </p:cNvPr>
          <p:cNvSpPr/>
          <p:nvPr/>
        </p:nvSpPr>
        <p:spPr>
          <a:xfrm>
            <a:off x="6312507" y="183438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440907-B771-874E-A623-7E3406973F14}"/>
              </a:ext>
            </a:extLst>
          </p:cNvPr>
          <p:cNvSpPr/>
          <p:nvPr/>
        </p:nvSpPr>
        <p:spPr>
          <a:xfrm>
            <a:off x="6435470" y="163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B64B04-0048-034A-96C6-284B43C79591}"/>
              </a:ext>
            </a:extLst>
          </p:cNvPr>
          <p:cNvSpPr/>
          <p:nvPr/>
        </p:nvSpPr>
        <p:spPr>
          <a:xfrm>
            <a:off x="6703729" y="178394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0C5DC1-DEA0-074F-8FFC-A85E108F586D}"/>
              </a:ext>
            </a:extLst>
          </p:cNvPr>
          <p:cNvSpPr/>
          <p:nvPr/>
        </p:nvSpPr>
        <p:spPr>
          <a:xfrm>
            <a:off x="6236929" y="20782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540A5-EFA1-7B49-819B-2736DD2401B9}"/>
              </a:ext>
            </a:extLst>
          </p:cNvPr>
          <p:cNvSpPr txBox="1"/>
          <p:nvPr/>
        </p:nvSpPr>
        <p:spPr>
          <a:xfrm>
            <a:off x="5042056" y="2419327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81AC16-6E14-8548-8276-9684002E5F52}"/>
              </a:ext>
            </a:extLst>
          </p:cNvPr>
          <p:cNvSpPr txBox="1"/>
          <p:nvPr/>
        </p:nvSpPr>
        <p:spPr>
          <a:xfrm>
            <a:off x="6113724" y="241471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152447-7E3E-6C44-AA99-C94A080F1FE7}"/>
              </a:ext>
            </a:extLst>
          </p:cNvPr>
          <p:cNvGrpSpPr/>
          <p:nvPr/>
        </p:nvGrpSpPr>
        <p:grpSpPr>
          <a:xfrm>
            <a:off x="6958921" y="917518"/>
            <a:ext cx="2871510" cy="1580594"/>
            <a:chOff x="6958921" y="917518"/>
            <a:chExt cx="2871510" cy="1580594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B6F7C33-DEF4-3346-9985-B1B50E87813C}"/>
                </a:ext>
              </a:extLst>
            </p:cNvPr>
            <p:cNvSpPr/>
            <p:nvPr/>
          </p:nvSpPr>
          <p:spPr>
            <a:xfrm>
              <a:off x="6958921" y="1763975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7EB6AB-6E98-AA49-AC4F-BA198BCB351F}"/>
                </a:ext>
              </a:extLst>
            </p:cNvPr>
            <p:cNvSpPr txBox="1"/>
            <p:nvPr/>
          </p:nvSpPr>
          <p:spPr>
            <a:xfrm>
              <a:off x="8100724" y="917518"/>
              <a:ext cx="126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Isolate RNA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F1D217D-C3F9-8847-87B5-1799C25ACBC5}"/>
                </a:ext>
              </a:extLst>
            </p:cNvPr>
            <p:cNvGrpSpPr/>
            <p:nvPr/>
          </p:nvGrpSpPr>
          <p:grpSpPr>
            <a:xfrm>
              <a:off x="7681591" y="1590744"/>
              <a:ext cx="2148840" cy="96548"/>
              <a:chOff x="558140" y="1810987"/>
              <a:chExt cx="1894114" cy="184068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E05F9ED-3ED5-FC49-A1E6-3910CEC7D583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EA32E81-8C53-DB41-9D04-AC463D20301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2C4A50-A90A-6942-974A-1A3F5CA1FF3E}"/>
                </a:ext>
              </a:extLst>
            </p:cNvPr>
            <p:cNvGrpSpPr/>
            <p:nvPr/>
          </p:nvGrpSpPr>
          <p:grpSpPr>
            <a:xfrm>
              <a:off x="7900214" y="1439456"/>
              <a:ext cx="1929740" cy="101709"/>
              <a:chOff x="558140" y="1810987"/>
              <a:chExt cx="1894114" cy="18406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404256C-1CB0-1E4A-AE12-601148F2DF3A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0B81822-6AAE-A346-8A83-02729719929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54453A-5E7A-9747-897F-B2AC58D096B2}"/>
                </a:ext>
              </a:extLst>
            </p:cNvPr>
            <p:cNvGrpSpPr/>
            <p:nvPr/>
          </p:nvGrpSpPr>
          <p:grpSpPr>
            <a:xfrm>
              <a:off x="7470218" y="1720587"/>
              <a:ext cx="2148840" cy="96548"/>
              <a:chOff x="558140" y="1810987"/>
              <a:chExt cx="1894114" cy="184068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0CFD954A-983A-ED40-9916-CF822058BDBC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B877FA8-D85B-1E44-8B46-3706221BC806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9902C73-0B2F-4049-A3DC-66CDAD02299E}"/>
                </a:ext>
              </a:extLst>
            </p:cNvPr>
            <p:cNvGrpSpPr/>
            <p:nvPr/>
          </p:nvGrpSpPr>
          <p:grpSpPr>
            <a:xfrm rot="10800000" flipH="1">
              <a:off x="7657720" y="2062218"/>
              <a:ext cx="2148840" cy="100584"/>
              <a:chOff x="558140" y="1810987"/>
              <a:chExt cx="1894114" cy="184068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01870AD-4009-8348-AC6C-48CF921BEDBD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B911606-7A22-034D-8299-02C9D151ACB8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1E244F1-7E28-6644-A136-AEBA2C892E1A}"/>
                </a:ext>
              </a:extLst>
            </p:cNvPr>
            <p:cNvGrpSpPr/>
            <p:nvPr/>
          </p:nvGrpSpPr>
          <p:grpSpPr>
            <a:xfrm rot="10800000" flipH="1">
              <a:off x="7473516" y="2242642"/>
              <a:ext cx="2148840" cy="100584"/>
              <a:chOff x="558140" y="1810987"/>
              <a:chExt cx="1894114" cy="18406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9C00D6-C119-974C-B738-F769188B66E6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DE0A1B87-8325-6C49-8621-2F40653F6C82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C93FA6-9375-614A-B018-CC125F29991C}"/>
                </a:ext>
              </a:extLst>
            </p:cNvPr>
            <p:cNvGrpSpPr/>
            <p:nvPr/>
          </p:nvGrpSpPr>
          <p:grpSpPr>
            <a:xfrm>
              <a:off x="7595374" y="1870132"/>
              <a:ext cx="2152282" cy="81428"/>
              <a:chOff x="558140" y="1810987"/>
              <a:chExt cx="1894114" cy="184068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8CCBCA57-9594-1741-9161-3612D44F2429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6D872181-50AB-7748-8D61-F69BB02E23FB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F15C7F-1992-D743-B11F-6416EA21FD0D}"/>
                </a:ext>
              </a:extLst>
            </p:cNvPr>
            <p:cNvGrpSpPr/>
            <p:nvPr/>
          </p:nvGrpSpPr>
          <p:grpSpPr>
            <a:xfrm rot="10800000" flipH="1">
              <a:off x="7578280" y="2397528"/>
              <a:ext cx="2148840" cy="100584"/>
              <a:chOff x="558140" y="1810987"/>
              <a:chExt cx="1894114" cy="18406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2FB30608-F918-FE42-9ACA-D94973699CCE}"/>
                  </a:ext>
                </a:extLst>
              </p:cNvPr>
              <p:cNvSpPr/>
              <p:nvPr/>
            </p:nvSpPr>
            <p:spPr>
              <a:xfrm>
                <a:off x="1009402" y="1880161"/>
                <a:ext cx="1442852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E68167A-00E9-AA4E-9867-B3373BF99644}"/>
                  </a:ext>
                </a:extLst>
              </p:cNvPr>
              <p:cNvSpPr/>
              <p:nvPr/>
            </p:nvSpPr>
            <p:spPr>
              <a:xfrm>
                <a:off x="558140" y="1810987"/>
                <a:ext cx="504702" cy="18406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D14BF-4051-1040-9274-2C3C84983333}"/>
              </a:ext>
            </a:extLst>
          </p:cNvPr>
          <p:cNvGrpSpPr/>
          <p:nvPr/>
        </p:nvGrpSpPr>
        <p:grpSpPr>
          <a:xfrm>
            <a:off x="9837905" y="893020"/>
            <a:ext cx="2155365" cy="1225986"/>
            <a:chOff x="9837905" y="893020"/>
            <a:chExt cx="2155365" cy="1225986"/>
          </a:xfrm>
        </p:grpSpPr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4EF0924-62A5-7642-9802-BD861F08D5F7}"/>
                </a:ext>
              </a:extLst>
            </p:cNvPr>
            <p:cNvSpPr/>
            <p:nvPr/>
          </p:nvSpPr>
          <p:spPr>
            <a:xfrm>
              <a:off x="9837905" y="1780851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C7DB4-3EF5-C14C-9B7D-E4F722652AC6}"/>
                </a:ext>
              </a:extLst>
            </p:cNvPr>
            <p:cNvSpPr txBox="1"/>
            <p:nvPr/>
          </p:nvSpPr>
          <p:spPr>
            <a:xfrm>
              <a:off x="10260740" y="893020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Prepare library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7F3EA1-7B72-D445-9BAB-836E2297EB40}"/>
                </a:ext>
              </a:extLst>
            </p:cNvPr>
            <p:cNvGrpSpPr/>
            <p:nvPr/>
          </p:nvGrpSpPr>
          <p:grpSpPr>
            <a:xfrm flipH="1">
              <a:off x="10671689" y="1452144"/>
              <a:ext cx="1320618" cy="36576"/>
              <a:chOff x="558140" y="1874928"/>
              <a:chExt cx="1640791" cy="49476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4EE4B6C6-F70A-394F-98D1-863485E3606E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83BACA6-B560-694F-9C9E-E6B8D6D61A20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7A38DA08-07C2-804D-9AAA-6BB99A1421B4}"/>
                </a:ext>
              </a:extLst>
            </p:cNvPr>
            <p:cNvSpPr/>
            <p:nvPr/>
          </p:nvSpPr>
          <p:spPr>
            <a:xfrm flipH="1">
              <a:off x="10437880" y="14543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2AE797-2E85-5A49-85A3-97B51F886672}"/>
                </a:ext>
              </a:extLst>
            </p:cNvPr>
            <p:cNvGrpSpPr/>
            <p:nvPr/>
          </p:nvGrpSpPr>
          <p:grpSpPr>
            <a:xfrm flipH="1">
              <a:off x="10672652" y="1509031"/>
              <a:ext cx="1320618" cy="36576"/>
              <a:chOff x="558140" y="1874928"/>
              <a:chExt cx="1640791" cy="49476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238FF57-25CB-4343-B281-7DC2F4F0FA8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B8781E17-C3AA-5844-8947-C6D7EAC1A9C2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7CA4FEB-B0BD-1341-AB96-DD2D09DE5551}"/>
                </a:ext>
              </a:extLst>
            </p:cNvPr>
            <p:cNvSpPr/>
            <p:nvPr/>
          </p:nvSpPr>
          <p:spPr>
            <a:xfrm flipH="1">
              <a:off x="10437880" y="150679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AA16E1-3000-624D-805A-EB4C0DB808E1}"/>
                </a:ext>
              </a:extLst>
            </p:cNvPr>
            <p:cNvGrpSpPr/>
            <p:nvPr/>
          </p:nvGrpSpPr>
          <p:grpSpPr>
            <a:xfrm flipH="1">
              <a:off x="10558891" y="1702299"/>
              <a:ext cx="1320618" cy="36576"/>
              <a:chOff x="558140" y="1874928"/>
              <a:chExt cx="1640791" cy="49476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223C990-D915-1343-9EBC-FF124BA4A1A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8EDDF62-C11E-5042-9C44-568EAA5A3327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7D50A5C-652C-0E4C-9305-503AC91D2E8D}"/>
                </a:ext>
              </a:extLst>
            </p:cNvPr>
            <p:cNvSpPr/>
            <p:nvPr/>
          </p:nvSpPr>
          <p:spPr>
            <a:xfrm flipH="1">
              <a:off x="10325082" y="1704504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77740D5-CFDF-D142-8437-EA2E47D55698}"/>
                </a:ext>
              </a:extLst>
            </p:cNvPr>
            <p:cNvGrpSpPr/>
            <p:nvPr/>
          </p:nvGrpSpPr>
          <p:grpSpPr>
            <a:xfrm flipH="1">
              <a:off x="10558891" y="1754744"/>
              <a:ext cx="1320618" cy="36576"/>
              <a:chOff x="558140" y="1874928"/>
              <a:chExt cx="1640791" cy="49476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8744087C-1A11-C245-8A03-6388CA9CAC06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DE3C2385-E257-DD44-A288-1FEF1D77A1DA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610A59D-1424-BF46-9275-CBE21004A8F4}"/>
                </a:ext>
              </a:extLst>
            </p:cNvPr>
            <p:cNvSpPr/>
            <p:nvPr/>
          </p:nvSpPr>
          <p:spPr>
            <a:xfrm flipH="1">
              <a:off x="10325082" y="1756949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4A11B15-89E7-F849-A224-2EB21E10E6AE}"/>
                </a:ext>
              </a:extLst>
            </p:cNvPr>
            <p:cNvGrpSpPr/>
            <p:nvPr/>
          </p:nvGrpSpPr>
          <p:grpSpPr>
            <a:xfrm flipH="1">
              <a:off x="10512988" y="1875380"/>
              <a:ext cx="1320618" cy="36576"/>
              <a:chOff x="558140" y="1874928"/>
              <a:chExt cx="1640791" cy="4947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024959B8-BDC5-854C-A95A-E9213DDB4DCB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908F5718-A5EE-9947-B84D-02879A8B2B35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3D9F2D0-B614-0A42-9966-9C018A9C0F74}"/>
                </a:ext>
              </a:extLst>
            </p:cNvPr>
            <p:cNvSpPr/>
            <p:nvPr/>
          </p:nvSpPr>
          <p:spPr>
            <a:xfrm flipH="1">
              <a:off x="10279179" y="18775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AE46958-0B53-3E47-9C71-E955D1A711A8}"/>
                </a:ext>
              </a:extLst>
            </p:cNvPr>
            <p:cNvGrpSpPr/>
            <p:nvPr/>
          </p:nvGrpSpPr>
          <p:grpSpPr>
            <a:xfrm flipH="1">
              <a:off x="10512988" y="1927825"/>
              <a:ext cx="1320618" cy="36576"/>
              <a:chOff x="558140" y="1874928"/>
              <a:chExt cx="1640791" cy="49476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274BF9B0-7251-9945-BD9F-6FAFD9986CBC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9759D8E8-23BF-2940-8FA6-9F1EB942D4AE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84F6B0A9-D895-BA4D-8602-31BDAA913818}"/>
                </a:ext>
              </a:extLst>
            </p:cNvPr>
            <p:cNvSpPr/>
            <p:nvPr/>
          </p:nvSpPr>
          <p:spPr>
            <a:xfrm flipH="1">
              <a:off x="10279179" y="19300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66F045D-B9FF-EA43-9C71-0D7D45B3E3A0}"/>
                </a:ext>
              </a:extLst>
            </p:cNvPr>
            <p:cNvGrpSpPr/>
            <p:nvPr/>
          </p:nvGrpSpPr>
          <p:grpSpPr>
            <a:xfrm flipH="1">
              <a:off x="10665388" y="2027780"/>
              <a:ext cx="1320618" cy="36576"/>
              <a:chOff x="558140" y="1874928"/>
              <a:chExt cx="1640791" cy="49476"/>
            </a:xfrm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FDCBE86F-3D85-464C-8098-23408CCE3DE0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5837E3DC-FA46-404E-9B95-46AC39F34079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BBEAEC0E-B628-9D46-8E70-591955FB2A11}"/>
                </a:ext>
              </a:extLst>
            </p:cNvPr>
            <p:cNvSpPr/>
            <p:nvPr/>
          </p:nvSpPr>
          <p:spPr>
            <a:xfrm flipH="1">
              <a:off x="10431579" y="2029985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B2FF58-42BB-FB41-AFCF-AEB7F60ECBBD}"/>
                </a:ext>
              </a:extLst>
            </p:cNvPr>
            <p:cNvGrpSpPr/>
            <p:nvPr/>
          </p:nvGrpSpPr>
          <p:grpSpPr>
            <a:xfrm flipH="1">
              <a:off x="10665388" y="2080225"/>
              <a:ext cx="1320618" cy="36576"/>
              <a:chOff x="558140" y="1874928"/>
              <a:chExt cx="1640791" cy="49476"/>
            </a:xfrm>
          </p:grpSpPr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7986EFD4-6DE3-5F4E-A7DD-A05CCF2BDF2F}"/>
                  </a:ext>
                </a:extLst>
              </p:cNvPr>
              <p:cNvSpPr/>
              <p:nvPr/>
            </p:nvSpPr>
            <p:spPr>
              <a:xfrm>
                <a:off x="1062842" y="1876807"/>
                <a:ext cx="1136089" cy="4571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726244A4-4B8F-B74A-8CAC-611D6A487C7D}"/>
                  </a:ext>
                </a:extLst>
              </p:cNvPr>
              <p:cNvSpPr/>
              <p:nvPr/>
            </p:nvSpPr>
            <p:spPr>
              <a:xfrm>
                <a:off x="558140" y="1874928"/>
                <a:ext cx="504702" cy="4947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C9C5588A-78C1-984C-A291-58B9AE82E195}"/>
                </a:ext>
              </a:extLst>
            </p:cNvPr>
            <p:cNvSpPr/>
            <p:nvPr/>
          </p:nvSpPr>
          <p:spPr>
            <a:xfrm flipH="1">
              <a:off x="10431579" y="2082430"/>
              <a:ext cx="406218" cy="365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AD4792-897C-5547-9846-00F33C196106}"/>
              </a:ext>
            </a:extLst>
          </p:cNvPr>
          <p:cNvGrpSpPr/>
          <p:nvPr/>
        </p:nvGrpSpPr>
        <p:grpSpPr>
          <a:xfrm>
            <a:off x="10626999" y="2264940"/>
            <a:ext cx="1155898" cy="1885053"/>
            <a:chOff x="10626999" y="2264940"/>
            <a:chExt cx="1155898" cy="1885053"/>
          </a:xfrm>
        </p:grpSpPr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CEFD99B6-A3D5-454D-A6C3-C445E3F5829A}"/>
                </a:ext>
              </a:extLst>
            </p:cNvPr>
            <p:cNvSpPr/>
            <p:nvPr/>
          </p:nvSpPr>
          <p:spPr>
            <a:xfrm rot="5400000">
              <a:off x="11054329" y="23477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80BB8D4-4ECE-484A-B0C7-947E1933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32" t="689" r="17691" b="628"/>
            <a:stretch/>
          </p:blipFill>
          <p:spPr>
            <a:xfrm>
              <a:off x="10626999" y="3140530"/>
              <a:ext cx="1155898" cy="100946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666D44-9252-184F-8610-76D1A8852FEE}"/>
                </a:ext>
              </a:extLst>
            </p:cNvPr>
            <p:cNvSpPr txBox="1"/>
            <p:nvPr/>
          </p:nvSpPr>
          <p:spPr>
            <a:xfrm>
              <a:off x="10682916" y="2738104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Sequence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D60FBF-72BF-F940-AB57-067D78EEA952}"/>
              </a:ext>
            </a:extLst>
          </p:cNvPr>
          <p:cNvGrpSpPr/>
          <p:nvPr/>
        </p:nvGrpSpPr>
        <p:grpSpPr>
          <a:xfrm>
            <a:off x="7437067" y="2833509"/>
            <a:ext cx="2949478" cy="1909354"/>
            <a:chOff x="7437067" y="2833509"/>
            <a:chExt cx="2949478" cy="1909354"/>
          </a:xfrm>
        </p:grpSpPr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B435DD62-57BA-2D44-AA77-86F5B5A1AACE}"/>
                </a:ext>
              </a:extLst>
            </p:cNvPr>
            <p:cNvSpPr/>
            <p:nvPr/>
          </p:nvSpPr>
          <p:spPr>
            <a:xfrm rot="10800000">
              <a:off x="10020785" y="3445179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38F72D8C-0763-1148-AE92-4FA61CF516BD}"/>
                </a:ext>
              </a:extLst>
            </p:cNvPr>
            <p:cNvSpPr/>
            <p:nvPr/>
          </p:nvSpPr>
          <p:spPr>
            <a:xfrm rot="10800000" flipH="1">
              <a:off x="9114862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0048049-DCC6-7B4D-AEA2-10CAAEAB4AFF}"/>
                </a:ext>
              </a:extLst>
            </p:cNvPr>
            <p:cNvSpPr/>
            <p:nvPr/>
          </p:nvSpPr>
          <p:spPr>
            <a:xfrm rot="10800000" flipH="1">
              <a:off x="9267262" y="35386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5A9819D-464D-D843-BD57-31118FAC291B}"/>
                </a:ext>
              </a:extLst>
            </p:cNvPr>
            <p:cNvSpPr/>
            <p:nvPr/>
          </p:nvSpPr>
          <p:spPr>
            <a:xfrm rot="10800000" flipH="1">
              <a:off x="9485168" y="338628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D5EF7E8E-B518-C146-8869-BD63D19EF1DA}"/>
                </a:ext>
              </a:extLst>
            </p:cNvPr>
            <p:cNvSpPr/>
            <p:nvPr/>
          </p:nvSpPr>
          <p:spPr>
            <a:xfrm rot="10800000" flipH="1">
              <a:off x="9511102" y="36388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3B1C15E0-D25B-1D46-BC9B-DE77A4140106}"/>
                </a:ext>
              </a:extLst>
            </p:cNvPr>
            <p:cNvSpPr/>
            <p:nvPr/>
          </p:nvSpPr>
          <p:spPr>
            <a:xfrm rot="10800000" flipH="1">
              <a:off x="9039831" y="375089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6BEEF71-4461-1242-AA27-7DE8E9368183}"/>
                </a:ext>
              </a:extLst>
            </p:cNvPr>
            <p:cNvSpPr/>
            <p:nvPr/>
          </p:nvSpPr>
          <p:spPr>
            <a:xfrm rot="10800000" flipH="1">
              <a:off x="9023422" y="352878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AB11662D-AB50-534F-B06A-B97137A449D0}"/>
                </a:ext>
              </a:extLst>
            </p:cNvPr>
            <p:cNvSpPr/>
            <p:nvPr/>
          </p:nvSpPr>
          <p:spPr>
            <a:xfrm rot="10800000" flipH="1">
              <a:off x="9324319" y="3766418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E3761E-904B-6348-9744-C96589FCE456}"/>
                </a:ext>
              </a:extLst>
            </p:cNvPr>
            <p:cNvSpPr txBox="1"/>
            <p:nvPr/>
          </p:nvSpPr>
          <p:spPr>
            <a:xfrm>
              <a:off x="8919680" y="4306274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DC47153A-E2F6-B841-9A6E-F18C052D2958}"/>
                </a:ext>
              </a:extLst>
            </p:cNvPr>
            <p:cNvSpPr/>
            <p:nvPr/>
          </p:nvSpPr>
          <p:spPr>
            <a:xfrm rot="10800000" flipH="1">
              <a:off x="7784999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8701F52-D438-064B-BE98-437D529F7B68}"/>
                </a:ext>
              </a:extLst>
            </p:cNvPr>
            <p:cNvSpPr/>
            <p:nvPr/>
          </p:nvSpPr>
          <p:spPr>
            <a:xfrm rot="10800000" flipH="1">
              <a:off x="8193540" y="347899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DBC8B8-38DB-514F-8D91-180E4CE2A679}"/>
                </a:ext>
              </a:extLst>
            </p:cNvPr>
            <p:cNvSpPr txBox="1"/>
            <p:nvPr/>
          </p:nvSpPr>
          <p:spPr>
            <a:xfrm>
              <a:off x="7657624" y="4281198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1F2ADB5-8F26-5C40-BE53-81EEEFA92AD2}"/>
                </a:ext>
              </a:extLst>
            </p:cNvPr>
            <p:cNvCxnSpPr>
              <a:stCxn id="105" idx="3"/>
              <a:endCxn id="107" idx="1"/>
            </p:cNvCxnSpPr>
            <p:nvPr/>
          </p:nvCxnSpPr>
          <p:spPr>
            <a:xfrm>
              <a:off x="7967879" y="352928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18B8AF53-EE73-094B-B9A8-E8C7A4C0694F}"/>
                </a:ext>
              </a:extLst>
            </p:cNvPr>
            <p:cNvSpPr/>
            <p:nvPr/>
          </p:nvSpPr>
          <p:spPr>
            <a:xfrm rot="10800000" flipH="1">
              <a:off x="7645529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C71C684-6699-DC47-BBD8-05338FCB7B47}"/>
                </a:ext>
              </a:extLst>
            </p:cNvPr>
            <p:cNvSpPr/>
            <p:nvPr/>
          </p:nvSpPr>
          <p:spPr>
            <a:xfrm rot="10800000" flipH="1">
              <a:off x="8054070" y="362831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BC4DA40-6906-9C4E-916D-796E48D9F77F}"/>
                </a:ext>
              </a:extLst>
            </p:cNvPr>
            <p:cNvCxnSpPr>
              <a:stCxn id="122" idx="3"/>
              <a:endCxn id="123" idx="1"/>
            </p:cNvCxnSpPr>
            <p:nvPr/>
          </p:nvCxnSpPr>
          <p:spPr>
            <a:xfrm>
              <a:off x="7828409" y="3678602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315E943E-7080-DB48-AC08-ADBDD5A74406}"/>
                </a:ext>
              </a:extLst>
            </p:cNvPr>
            <p:cNvSpPr/>
            <p:nvPr/>
          </p:nvSpPr>
          <p:spPr>
            <a:xfrm rot="10800000" flipH="1">
              <a:off x="8129280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9E47EA5-3809-0740-AF90-34C6997812B2}"/>
                </a:ext>
              </a:extLst>
            </p:cNvPr>
            <p:cNvSpPr/>
            <p:nvPr/>
          </p:nvSpPr>
          <p:spPr>
            <a:xfrm rot="10800000" flipH="1">
              <a:off x="8537821" y="37776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5870E8-B4C9-EB4D-8EE8-A984DD377F8E}"/>
                </a:ext>
              </a:extLst>
            </p:cNvPr>
            <p:cNvCxnSpPr>
              <a:stCxn id="125" idx="3"/>
              <a:endCxn id="126" idx="1"/>
            </p:cNvCxnSpPr>
            <p:nvPr/>
          </p:nvCxnSpPr>
          <p:spPr>
            <a:xfrm>
              <a:off x="8312160" y="382791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F77E8724-1AEC-D849-BFFB-E027FD1CDAD5}"/>
                </a:ext>
              </a:extLst>
            </p:cNvPr>
            <p:cNvSpPr/>
            <p:nvPr/>
          </p:nvSpPr>
          <p:spPr>
            <a:xfrm rot="10800000" flipH="1">
              <a:off x="7437067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1BD78F3F-9862-C04C-ABD0-9363C85C262E}"/>
                </a:ext>
              </a:extLst>
            </p:cNvPr>
            <p:cNvSpPr/>
            <p:nvPr/>
          </p:nvSpPr>
          <p:spPr>
            <a:xfrm rot="10800000" flipH="1">
              <a:off x="7845608" y="382999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9D4180-6EAE-394C-A37E-7DAEF25BF611}"/>
                </a:ext>
              </a:extLst>
            </p:cNvPr>
            <p:cNvCxnSpPr>
              <a:stCxn id="128" idx="3"/>
              <a:endCxn id="129" idx="1"/>
            </p:cNvCxnSpPr>
            <p:nvPr/>
          </p:nvCxnSpPr>
          <p:spPr>
            <a:xfrm>
              <a:off x="7619947" y="388028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207BC920-934B-914A-B3F6-932525A7BDC9}"/>
                </a:ext>
              </a:extLst>
            </p:cNvPr>
            <p:cNvSpPr/>
            <p:nvPr/>
          </p:nvSpPr>
          <p:spPr>
            <a:xfrm rot="10800000" flipH="1">
              <a:off x="7472784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83F769E-A895-8B46-892D-7EC775F3DBE2}"/>
                </a:ext>
              </a:extLst>
            </p:cNvPr>
            <p:cNvSpPr/>
            <p:nvPr/>
          </p:nvSpPr>
          <p:spPr>
            <a:xfrm rot="10800000" flipH="1">
              <a:off x="7881325" y="4024521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E247DE-889F-D04B-8955-30E436D26D38}"/>
                </a:ext>
              </a:extLst>
            </p:cNvPr>
            <p:cNvCxnSpPr>
              <a:stCxn id="131" idx="3"/>
              <a:endCxn id="132" idx="1"/>
            </p:cNvCxnSpPr>
            <p:nvPr/>
          </p:nvCxnSpPr>
          <p:spPr>
            <a:xfrm>
              <a:off x="7655664" y="4074813"/>
              <a:ext cx="225661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6D88F6F8-EA38-504E-896D-2CC4CE2E110B}"/>
                </a:ext>
              </a:extLst>
            </p:cNvPr>
            <p:cNvSpPr/>
            <p:nvPr/>
          </p:nvSpPr>
          <p:spPr>
            <a:xfrm rot="10800000" flipH="1">
              <a:off x="8177084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88F51CE-B22F-0C41-B733-6559078711A8}"/>
                </a:ext>
              </a:extLst>
            </p:cNvPr>
            <p:cNvSpPr/>
            <p:nvPr/>
          </p:nvSpPr>
          <p:spPr>
            <a:xfrm rot="10800000" flipH="1">
              <a:off x="8585625" y="399363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301919-B8B9-594D-BB39-7A4D0E2609C7}"/>
                </a:ext>
              </a:extLst>
            </p:cNvPr>
            <p:cNvCxnSpPr>
              <a:stCxn id="134" idx="3"/>
              <a:endCxn id="135" idx="1"/>
            </p:cNvCxnSpPr>
            <p:nvPr/>
          </p:nvCxnSpPr>
          <p:spPr>
            <a:xfrm>
              <a:off x="8359964" y="404392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CAF6DFD5-6FF3-1141-9D71-F6CC015EF60B}"/>
                </a:ext>
              </a:extLst>
            </p:cNvPr>
            <p:cNvSpPr/>
            <p:nvPr/>
          </p:nvSpPr>
          <p:spPr>
            <a:xfrm rot="10800000" flipH="1">
              <a:off x="9084382" y="3986500"/>
              <a:ext cx="182880" cy="100584"/>
            </a:xfrm>
            <a:prstGeom prst="roundRect">
              <a:avLst/>
            </a:prstGeom>
            <a:solidFill>
              <a:srgbClr val="ED000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45FA4EE-EFEE-9E4E-970B-6F96B0F758C4}"/>
                </a:ext>
              </a:extLst>
            </p:cNvPr>
            <p:cNvSpPr/>
            <p:nvPr/>
          </p:nvSpPr>
          <p:spPr>
            <a:xfrm rot="10800000" flipH="1">
              <a:off x="9539524" y="3974229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5D7871A-C357-A24D-A34F-39A5D58389F2}"/>
                </a:ext>
              </a:extLst>
            </p:cNvPr>
            <p:cNvSpPr txBox="1"/>
            <p:nvPr/>
          </p:nvSpPr>
          <p:spPr>
            <a:xfrm>
              <a:off x="8100724" y="2833509"/>
              <a:ext cx="114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FastQ</a:t>
              </a:r>
              <a:r>
                <a:rPr lang="en-GB" dirty="0"/>
                <a:t> files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4B8A97-0D45-6549-9114-0EED6E9D2F64}"/>
              </a:ext>
            </a:extLst>
          </p:cNvPr>
          <p:cNvGrpSpPr/>
          <p:nvPr/>
        </p:nvGrpSpPr>
        <p:grpSpPr>
          <a:xfrm>
            <a:off x="4631805" y="2820351"/>
            <a:ext cx="2647389" cy="1654374"/>
            <a:chOff x="4631805" y="2820351"/>
            <a:chExt cx="2647389" cy="1654374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EC396374-3E4E-3944-BBE5-1F2FD376EE38}"/>
                </a:ext>
              </a:extLst>
            </p:cNvPr>
            <p:cNvSpPr/>
            <p:nvPr/>
          </p:nvSpPr>
          <p:spPr>
            <a:xfrm rot="10800000">
              <a:off x="6913434" y="3566336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604E86E-49D5-1945-8E05-9D8A5A661EFC}"/>
                </a:ext>
              </a:extLst>
            </p:cNvPr>
            <p:cNvSpPr txBox="1"/>
            <p:nvPr/>
          </p:nvSpPr>
          <p:spPr>
            <a:xfrm>
              <a:off x="4834236" y="2820351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Filter and clean reads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8D188B7D-BE43-5E48-AF1E-4C5A600ABB52}"/>
                </a:ext>
              </a:extLst>
            </p:cNvPr>
            <p:cNvSpPr/>
            <p:nvPr/>
          </p:nvSpPr>
          <p:spPr>
            <a:xfrm rot="10800000" flipH="1">
              <a:off x="4979737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245D5D7E-B593-7E42-BB90-9B684B735AE8}"/>
                </a:ext>
              </a:extLst>
            </p:cNvPr>
            <p:cNvSpPr/>
            <p:nvPr/>
          </p:nvSpPr>
          <p:spPr>
            <a:xfrm rot="10800000" flipH="1">
              <a:off x="5388278" y="331788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B74C08-74DC-0448-8BBB-44A1C7D46C2F}"/>
                </a:ext>
              </a:extLst>
            </p:cNvPr>
            <p:cNvCxnSpPr>
              <a:cxnSpLocks/>
              <a:stCxn id="146" idx="3"/>
              <a:endCxn id="147" idx="1"/>
            </p:cNvCxnSpPr>
            <p:nvPr/>
          </p:nvCxnSpPr>
          <p:spPr>
            <a:xfrm>
              <a:off x="5162617" y="336817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8FC4839-1948-6C4A-8EE7-BD3DB478412A}"/>
                </a:ext>
              </a:extLst>
            </p:cNvPr>
            <p:cNvSpPr/>
            <p:nvPr/>
          </p:nvSpPr>
          <p:spPr>
            <a:xfrm rot="10800000" flipH="1">
              <a:off x="5324018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A31472B-2544-2140-8AE3-191CD3CC8BDD}"/>
                </a:ext>
              </a:extLst>
            </p:cNvPr>
            <p:cNvSpPr/>
            <p:nvPr/>
          </p:nvSpPr>
          <p:spPr>
            <a:xfrm rot="10800000" flipH="1">
              <a:off x="5732559" y="361651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876C4E-234B-5346-A8F0-B32FF2EE0B7D}"/>
                </a:ext>
              </a:extLst>
            </p:cNvPr>
            <p:cNvCxnSpPr>
              <a:cxnSpLocks/>
              <a:stCxn id="149" idx="3"/>
              <a:endCxn id="150" idx="1"/>
            </p:cNvCxnSpPr>
            <p:nvPr/>
          </p:nvCxnSpPr>
          <p:spPr>
            <a:xfrm>
              <a:off x="5506898" y="3666808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5F5181C-37B0-A14C-8292-D797E481E926}"/>
                </a:ext>
              </a:extLst>
            </p:cNvPr>
            <p:cNvSpPr/>
            <p:nvPr/>
          </p:nvSpPr>
          <p:spPr>
            <a:xfrm rot="10800000" flipH="1">
              <a:off x="4631805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8B6D3087-EC87-E345-844A-48D86A6EDA59}"/>
                </a:ext>
              </a:extLst>
            </p:cNvPr>
            <p:cNvSpPr/>
            <p:nvPr/>
          </p:nvSpPr>
          <p:spPr>
            <a:xfrm rot="10800000" flipH="1">
              <a:off x="5040346" y="366888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5E29C65-65C0-B34A-B3E3-E4BC7F45BEC9}"/>
                </a:ext>
              </a:extLst>
            </p:cNvPr>
            <p:cNvCxnSpPr>
              <a:cxnSpLocks/>
              <a:stCxn id="152" idx="3"/>
              <a:endCxn id="153" idx="1"/>
            </p:cNvCxnSpPr>
            <p:nvPr/>
          </p:nvCxnSpPr>
          <p:spPr>
            <a:xfrm>
              <a:off x="4814685" y="3719179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0715BA4-4159-E540-A2E1-B873326708CD}"/>
                </a:ext>
              </a:extLst>
            </p:cNvPr>
            <p:cNvSpPr/>
            <p:nvPr/>
          </p:nvSpPr>
          <p:spPr>
            <a:xfrm rot="10800000" flipH="1">
              <a:off x="5371822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590252BB-4990-5A4A-BDDE-988A8C7C465B}"/>
                </a:ext>
              </a:extLst>
            </p:cNvPr>
            <p:cNvSpPr/>
            <p:nvPr/>
          </p:nvSpPr>
          <p:spPr>
            <a:xfrm rot="10800000" flipH="1">
              <a:off x="5780363" y="3832524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FAD04B8-0937-1548-A573-EE8A8F95EA61}"/>
                </a:ext>
              </a:extLst>
            </p:cNvPr>
            <p:cNvCxnSpPr>
              <a:cxnSpLocks/>
              <a:stCxn id="155" idx="3"/>
              <a:endCxn id="156" idx="1"/>
            </p:cNvCxnSpPr>
            <p:nvPr/>
          </p:nvCxnSpPr>
          <p:spPr>
            <a:xfrm>
              <a:off x="5554702" y="3882816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1599CA5B-B56D-E545-B436-6D87650E01F0}"/>
                </a:ext>
              </a:extLst>
            </p:cNvPr>
            <p:cNvSpPr/>
            <p:nvPr/>
          </p:nvSpPr>
          <p:spPr>
            <a:xfrm rot="10800000" flipH="1">
              <a:off x="6126879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ADA6696-F48B-904D-BF70-5B1CE40A678C}"/>
                </a:ext>
              </a:extLst>
            </p:cNvPr>
            <p:cNvSpPr/>
            <p:nvPr/>
          </p:nvSpPr>
          <p:spPr>
            <a:xfrm rot="10800000" flipH="1">
              <a:off x="6279279" y="34439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E717A774-7E1B-6B4C-A16B-BB3FEBBBA195}"/>
                </a:ext>
              </a:extLst>
            </p:cNvPr>
            <p:cNvSpPr/>
            <p:nvPr/>
          </p:nvSpPr>
          <p:spPr>
            <a:xfrm rot="10800000" flipH="1">
              <a:off x="6497185" y="329155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F791E4F5-1207-F54B-AD46-66DAAC35BED3}"/>
                </a:ext>
              </a:extLst>
            </p:cNvPr>
            <p:cNvSpPr/>
            <p:nvPr/>
          </p:nvSpPr>
          <p:spPr>
            <a:xfrm rot="10800000" flipH="1">
              <a:off x="6523119" y="3544126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0242E5EC-88FC-3046-ABCE-07C2487B65E5}"/>
                </a:ext>
              </a:extLst>
            </p:cNvPr>
            <p:cNvSpPr/>
            <p:nvPr/>
          </p:nvSpPr>
          <p:spPr>
            <a:xfrm rot="10800000" flipH="1">
              <a:off x="6035439" y="3434057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FC8B8A-B9E6-A241-8086-0548C2B6B3B8}"/>
                </a:ext>
              </a:extLst>
            </p:cNvPr>
            <p:cNvSpPr/>
            <p:nvPr/>
          </p:nvSpPr>
          <p:spPr>
            <a:xfrm rot="10800000" flipH="1">
              <a:off x="6551541" y="3879498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9FCF391-83C4-9742-8E37-A19EC9B41F7E}"/>
                </a:ext>
              </a:extLst>
            </p:cNvPr>
            <p:cNvSpPr txBox="1"/>
            <p:nvPr/>
          </p:nvSpPr>
          <p:spPr>
            <a:xfrm>
              <a:off x="5994242" y="4038136"/>
              <a:ext cx="9328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Single reads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DEC6BCC-735C-6D4A-ADFB-A09C132206ED}"/>
                </a:ext>
              </a:extLst>
            </p:cNvPr>
            <p:cNvSpPr txBox="1"/>
            <p:nvPr/>
          </p:nvSpPr>
          <p:spPr>
            <a:xfrm>
              <a:off x="4732186" y="4013060"/>
              <a:ext cx="956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Paired end reads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C67879-1E40-A945-AFE3-9518FAC6BD80}"/>
              </a:ext>
            </a:extLst>
          </p:cNvPr>
          <p:cNvGrpSpPr/>
          <p:nvPr/>
        </p:nvGrpSpPr>
        <p:grpSpPr>
          <a:xfrm>
            <a:off x="6957226" y="4889349"/>
            <a:ext cx="4155669" cy="893196"/>
            <a:chOff x="6957226" y="4889349"/>
            <a:chExt cx="4155669" cy="893196"/>
          </a:xfrm>
        </p:grpSpPr>
        <p:sp>
          <p:nvSpPr>
            <p:cNvPr id="184" name="Right Arrow 183">
              <a:extLst>
                <a:ext uri="{FF2B5EF4-FFF2-40B4-BE49-F238E27FC236}">
                  <a16:creationId xmlns:a16="http://schemas.microsoft.com/office/drawing/2014/main" id="{800E52A4-7926-C540-81D1-9291689D3153}"/>
                </a:ext>
              </a:extLst>
            </p:cNvPr>
            <p:cNvSpPr/>
            <p:nvPr/>
          </p:nvSpPr>
          <p:spPr>
            <a:xfrm>
              <a:off x="6957226" y="5582463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A85527-5292-804F-AD30-80645B981935}"/>
                </a:ext>
              </a:extLst>
            </p:cNvPr>
            <p:cNvSpPr txBox="1"/>
            <p:nvPr/>
          </p:nvSpPr>
          <p:spPr>
            <a:xfrm>
              <a:off x="8557067" y="4889349"/>
              <a:ext cx="255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Create gene count matrix</a:t>
              </a:r>
            </a:p>
          </p:txBody>
        </p:sp>
      </p:grp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A3EDBFEE-93B2-6F44-AB51-8D797CE48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65154"/>
              </p:ext>
            </p:extLst>
          </p:nvPr>
        </p:nvGraphicFramePr>
        <p:xfrm>
          <a:off x="7543685" y="5332756"/>
          <a:ext cx="438021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888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93030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1029935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876042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144752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Untreated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Untreated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Treated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144752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21186A0-53CB-6A45-AFDD-7DC628F9D4C2}"/>
              </a:ext>
            </a:extLst>
          </p:cNvPr>
          <p:cNvGrpSpPr/>
          <p:nvPr/>
        </p:nvGrpSpPr>
        <p:grpSpPr>
          <a:xfrm>
            <a:off x="4598275" y="4488478"/>
            <a:ext cx="2189500" cy="2104707"/>
            <a:chOff x="4598275" y="4488478"/>
            <a:chExt cx="2189500" cy="2104707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AF8611D-B79D-0E4E-A420-73D869BEC1ED}"/>
                </a:ext>
              </a:extLst>
            </p:cNvPr>
            <p:cNvSpPr/>
            <p:nvPr/>
          </p:nvSpPr>
          <p:spPr>
            <a:xfrm flipH="1">
              <a:off x="4803887" y="5923304"/>
              <a:ext cx="1828800" cy="3657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ight Arrow 169">
              <a:extLst>
                <a:ext uri="{FF2B5EF4-FFF2-40B4-BE49-F238E27FC236}">
                  <a16:creationId xmlns:a16="http://schemas.microsoft.com/office/drawing/2014/main" id="{C130D0AE-ABC9-2347-A48A-766619BE0FB8}"/>
                </a:ext>
              </a:extLst>
            </p:cNvPr>
            <p:cNvSpPr/>
            <p:nvPr/>
          </p:nvSpPr>
          <p:spPr>
            <a:xfrm rot="5400000">
              <a:off x="5538223" y="4571317"/>
              <a:ext cx="365760" cy="20008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F33C1EA-7E27-8941-918F-52CA3AEA04C9}"/>
                </a:ext>
              </a:extLst>
            </p:cNvPr>
            <p:cNvSpPr txBox="1"/>
            <p:nvPr/>
          </p:nvSpPr>
          <p:spPr>
            <a:xfrm>
              <a:off x="4826835" y="4982181"/>
              <a:ext cx="185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Align to reference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BF41EB9B-BA64-404D-9806-996D0C9F25BF}"/>
                </a:ext>
              </a:extLst>
            </p:cNvPr>
            <p:cNvSpPr/>
            <p:nvPr/>
          </p:nvSpPr>
          <p:spPr>
            <a:xfrm rot="10800000" flipH="1">
              <a:off x="4991412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ACEE70C5-255D-D742-9CD9-33DD9DF50D49}"/>
                </a:ext>
              </a:extLst>
            </p:cNvPr>
            <p:cNvSpPr/>
            <p:nvPr/>
          </p:nvSpPr>
          <p:spPr>
            <a:xfrm rot="10800000" flipH="1">
              <a:off x="5399953" y="5743525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6133213-113B-D04E-AF7C-EE770D13226D}"/>
                </a:ext>
              </a:extLst>
            </p:cNvPr>
            <p:cNvCxnSpPr>
              <a:cxnSpLocks/>
              <a:stCxn id="172" idx="3"/>
              <a:endCxn id="173" idx="1"/>
            </p:cNvCxnSpPr>
            <p:nvPr/>
          </p:nvCxnSpPr>
          <p:spPr>
            <a:xfrm>
              <a:off x="5174292" y="5793817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F0184BBC-6E6D-5345-838B-A1084680A736}"/>
                </a:ext>
              </a:extLst>
            </p:cNvPr>
            <p:cNvSpPr/>
            <p:nvPr/>
          </p:nvSpPr>
          <p:spPr>
            <a:xfrm rot="10800000" flipH="1">
              <a:off x="5080146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85EE5D5A-4618-7541-958F-88DC3312BB11}"/>
                </a:ext>
              </a:extLst>
            </p:cNvPr>
            <p:cNvSpPr/>
            <p:nvPr/>
          </p:nvSpPr>
          <p:spPr>
            <a:xfrm rot="10800000" flipH="1">
              <a:off x="5488687" y="561152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4D95716-3BC5-C24E-A68F-945ADFE09F26}"/>
                </a:ext>
              </a:extLst>
            </p:cNvPr>
            <p:cNvCxnSpPr>
              <a:cxnSpLocks/>
              <a:stCxn id="175" idx="3"/>
              <a:endCxn id="176" idx="1"/>
            </p:cNvCxnSpPr>
            <p:nvPr/>
          </p:nvCxnSpPr>
          <p:spPr>
            <a:xfrm>
              <a:off x="5263026" y="566181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591789AF-FE2E-CE45-A93A-345FFEB712A8}"/>
                </a:ext>
              </a:extLst>
            </p:cNvPr>
            <p:cNvSpPr/>
            <p:nvPr/>
          </p:nvSpPr>
          <p:spPr>
            <a:xfrm rot="10800000" flipH="1">
              <a:off x="5626848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3A77128A-3F99-234B-A21A-0201BCB6BC8E}"/>
                </a:ext>
              </a:extLst>
            </p:cNvPr>
            <p:cNvSpPr/>
            <p:nvPr/>
          </p:nvSpPr>
          <p:spPr>
            <a:xfrm rot="10800000" flipH="1">
              <a:off x="6035389" y="5741010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0A813A5-0CF0-3A45-9717-6FC17185A9FC}"/>
                </a:ext>
              </a:extLst>
            </p:cNvPr>
            <p:cNvCxnSpPr>
              <a:cxnSpLocks/>
              <a:stCxn id="178" idx="3"/>
              <a:endCxn id="179" idx="1"/>
            </p:cNvCxnSpPr>
            <p:nvPr/>
          </p:nvCxnSpPr>
          <p:spPr>
            <a:xfrm>
              <a:off x="5809728" y="5791302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DB1FE678-1F09-794F-BA5C-40632EEFEF10}"/>
                </a:ext>
              </a:extLst>
            </p:cNvPr>
            <p:cNvSpPr/>
            <p:nvPr/>
          </p:nvSpPr>
          <p:spPr>
            <a:xfrm rot="10800000" flipH="1">
              <a:off x="5443967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C793E693-DB91-7A4B-AADA-99FC1752688C}"/>
                </a:ext>
              </a:extLst>
            </p:cNvPr>
            <p:cNvSpPr/>
            <p:nvPr/>
          </p:nvSpPr>
          <p:spPr>
            <a:xfrm rot="10800000" flipH="1">
              <a:off x="5852508" y="5455633"/>
              <a:ext cx="182880" cy="100584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97F468F-F739-A841-A5C6-96A594486A88}"/>
                </a:ext>
              </a:extLst>
            </p:cNvPr>
            <p:cNvCxnSpPr>
              <a:cxnSpLocks/>
              <a:stCxn id="181" idx="3"/>
              <a:endCxn id="182" idx="1"/>
            </p:cNvCxnSpPr>
            <p:nvPr/>
          </p:nvCxnSpPr>
          <p:spPr>
            <a:xfrm>
              <a:off x="5626847" y="5505925"/>
              <a:ext cx="225661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6BA1D1B-6F43-7A43-A67F-D6C020EDCB1E}"/>
                </a:ext>
              </a:extLst>
            </p:cNvPr>
            <p:cNvSpPr txBox="1"/>
            <p:nvPr/>
          </p:nvSpPr>
          <p:spPr>
            <a:xfrm>
              <a:off x="459827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100 b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BBD2BE7-EEA9-2C4E-8C09-5CD1959A6B87}"/>
                </a:ext>
              </a:extLst>
            </p:cNvPr>
            <p:cNvSpPr txBox="1"/>
            <p:nvPr/>
          </p:nvSpPr>
          <p:spPr>
            <a:xfrm>
              <a:off x="5168770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150 b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9D2BFD8-017F-2247-9F7B-884BF40D9E9D}"/>
                </a:ext>
              </a:extLst>
            </p:cNvPr>
            <p:cNvSpPr txBox="1"/>
            <p:nvPr/>
          </p:nvSpPr>
          <p:spPr>
            <a:xfrm>
              <a:off x="5739265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200 b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05C23E7-A82D-8240-95D0-DEABC1ADCE32}"/>
                </a:ext>
              </a:extLst>
            </p:cNvPr>
            <p:cNvSpPr txBox="1"/>
            <p:nvPr/>
          </p:nvSpPr>
          <p:spPr>
            <a:xfrm>
              <a:off x="6309759" y="6018559"/>
              <a:ext cx="4780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250 b</a:t>
              </a: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733BA89-01C4-D14B-B57A-83D95CC66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884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B74C871-7D07-B24B-A3F1-2C3C97438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226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EF5D0DD-FA75-1B48-9736-A28E32755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568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0644C3-AFFE-D748-BCA5-65D3219F0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910" y="5904617"/>
              <a:ext cx="0" cy="16782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B549DFD-CAF4-2348-89AF-D8B821AA10F1}"/>
                </a:ext>
              </a:extLst>
            </p:cNvPr>
            <p:cNvSpPr txBox="1"/>
            <p:nvPr/>
          </p:nvSpPr>
          <p:spPr>
            <a:xfrm>
              <a:off x="5237150" y="628540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Bam files</a:t>
              </a:r>
            </a:p>
          </p:txBody>
        </p: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32F8D44-C9A6-F942-BBC9-C9FEEFAD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098-56DA-9748-89DD-D409FA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the expression of gene A higher in Rep3 than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expression of gene A higher than gene B in Rep1?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think it is ok to compare genes and reps using this table?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28787"/>
              </p:ext>
            </p:extLst>
          </p:nvPr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098-56DA-9748-89DD-D409FA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correction and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969F-7109-134D-9F2D-AC3CC1A14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5602"/>
            <a:ext cx="10515600" cy="240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length bias (</a:t>
            </a:r>
            <a:r>
              <a:rPr lang="en-US" dirty="0" err="1"/>
              <a:t>Kb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Longer genes will have more reads mapping to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Library size bias (total counts)</a:t>
            </a:r>
          </a:p>
          <a:p>
            <a:pPr lvl="1"/>
            <a:r>
              <a:rPr lang="en-US" dirty="0"/>
              <a:t>Deeper runs will have more reads mapping to each gene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6BE514-FCDA-DF47-81D0-ED2FAA2DD914}"/>
              </a:ext>
            </a:extLst>
          </p:cNvPr>
          <p:cNvGraphicFramePr>
            <a:graphicFrameLocks noGrp="1"/>
          </p:cNvGraphicFramePr>
          <p:nvPr/>
        </p:nvGraphicFramePr>
        <p:xfrm>
          <a:off x="2702626" y="1690688"/>
          <a:ext cx="67867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87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1696687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(2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(4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(1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(10 </a:t>
                      </a:r>
                      <a:r>
                        <a:rPr lang="en-GB" dirty="0" err="1"/>
                        <a:t>Kb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19E52-04BB-D443-A53B-0DF7515A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098-56DA-9748-89DD-D409FA47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54"/>
            <a:ext cx="10515600" cy="1325563"/>
          </a:xfrm>
        </p:spPr>
        <p:txBody>
          <a:bodyPr/>
          <a:lstStyle/>
          <a:p>
            <a:r>
              <a:rPr lang="en-US" dirty="0"/>
              <a:t>Data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RPKM: Read Per Kilobase Million (single end)</a:t>
                </a:r>
              </a:p>
              <a:p>
                <a:pPr marL="0" indent="0">
                  <a:buNone/>
                </a:pPr>
                <a:r>
                  <a:rPr lang="en-US" dirty="0"/>
                  <a:t>FPKM: Fragment Per Kilobase Million (paired end)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𝑅𝑃𝐾𝑀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𝑟𝑒𝑎𝑑𝑠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𝑟𝑒𝑎𝑑𝑠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FPKM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𝐺𝑒𝑛𝑒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𝑓𝑟𝑎𝑔𝑚𝑒𝑛𝑡𝑠</m:t>
                                </m:r>
                              </m:num>
                              <m:den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𝑅𝑒𝑝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𝑓𝑟𝑎𝑔𝑚𝑒𝑛𝑡𝑠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𝐺𝑒𝑛𝑒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TPM: Transcripts Per Million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𝑟𝑒𝑎𝑑𝑠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𝑙𝑒𝑛𝑔𝑡h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𝑟𝑒𝑎𝑑𝑠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𝐺𝑒𝑛𝑒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𝑙𝑒𝑛𝑔𝑡h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DESeq2 normalization</a:t>
                </a:r>
              </a:p>
              <a:p>
                <a:pPr lvl="1"/>
                <a:r>
                  <a:rPr lang="en-US" dirty="0"/>
                  <a:t>Very different than RPKM</a:t>
                </a:r>
              </a:p>
              <a:p>
                <a:pPr lvl="1"/>
                <a:r>
                  <a:rPr lang="en-US" dirty="0"/>
                  <a:t>Uses geometric means and size factor calculation</a:t>
                </a:r>
              </a:p>
              <a:p>
                <a:pPr lvl="1"/>
                <a:r>
                  <a:rPr lang="en-US" dirty="0"/>
                  <a:t>One of most popular normalization methods for DEA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1969F-7109-134D-9F2D-AC3CC1A14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003" y="1825625"/>
                <a:ext cx="6869875" cy="4771118"/>
              </a:xfrm>
              <a:blipFill>
                <a:blip r:embed="rId3"/>
                <a:stretch>
                  <a:fillRect l="-554" t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0FEB5-1893-D743-9D91-2751211E4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17763"/>
              </p:ext>
            </p:extLst>
          </p:nvPr>
        </p:nvGraphicFramePr>
        <p:xfrm>
          <a:off x="7569614" y="295904"/>
          <a:ext cx="3909640" cy="196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Total counts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82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22CE9D-3E21-2742-B121-8D3CA9CC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292"/>
              </p:ext>
            </p:extLst>
          </p:nvPr>
        </p:nvGraphicFramePr>
        <p:xfrm>
          <a:off x="7569614" y="2508430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RPKM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RPKM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4.269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1332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59CFEE-A405-8342-B577-E5F8E74747B0}"/>
              </a:ext>
            </a:extLst>
          </p:cNvPr>
          <p:cNvSpPr txBox="1"/>
          <p:nvPr/>
        </p:nvSpPr>
        <p:spPr>
          <a:xfrm>
            <a:off x="6365277" y="11039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F4AA-D301-7F46-9CC5-958EBA52D2CA}"/>
              </a:ext>
            </a:extLst>
          </p:cNvPr>
          <p:cNvSpPr txBox="1"/>
          <p:nvPr/>
        </p:nvSpPr>
        <p:spPr>
          <a:xfrm>
            <a:off x="6451401" y="324433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RPKM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421056-9081-ED40-B1A1-0C7F4D77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48671"/>
              </p:ext>
            </p:extLst>
          </p:nvPr>
        </p:nvGraphicFramePr>
        <p:xfrm>
          <a:off x="7569614" y="4628353"/>
          <a:ext cx="3909640" cy="19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410">
                  <a:extLst>
                    <a:ext uri="{9D8B030D-6E8A-4147-A177-3AD203B41FA5}">
                      <a16:colId xmlns:a16="http://schemas.microsoft.com/office/drawing/2014/main" val="365978032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3000837144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67090186"/>
                    </a:ext>
                  </a:extLst>
                </a:gridCol>
                <a:gridCol w="977410">
                  <a:extLst>
                    <a:ext uri="{9D8B030D-6E8A-4147-A177-3AD203B41FA5}">
                      <a16:colId xmlns:a16="http://schemas.microsoft.com/office/drawing/2014/main" val="2718257219"/>
                    </a:ext>
                  </a:extLst>
                </a:gridCol>
              </a:tblGrid>
              <a:tr h="28500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Rep1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Rep2 TPM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Rep3 TPM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7636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 (2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89635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B (4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291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 (1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159093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 (10 </a:t>
                      </a:r>
                      <a:r>
                        <a:rPr lang="en-GB" sz="1400" dirty="0" err="1"/>
                        <a:t>Kb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55379"/>
                  </a:ext>
                </a:extLst>
              </a:tr>
              <a:tr h="335004"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~10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4415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499DB2-122D-054D-A572-2BF88C5E231A}"/>
              </a:ext>
            </a:extLst>
          </p:cNvPr>
          <p:cNvSpPr txBox="1"/>
          <p:nvPr/>
        </p:nvSpPr>
        <p:spPr>
          <a:xfrm>
            <a:off x="6517925" y="538470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950E-C4B5-3A4B-87D7-7B73A4C63486}"/>
              </a:ext>
            </a:extLst>
          </p:cNvPr>
          <p:cNvSpPr txBox="1"/>
          <p:nvPr/>
        </p:nvSpPr>
        <p:spPr>
          <a:xfrm>
            <a:off x="6063912" y="427309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*Divided by 10, not 10</a:t>
            </a:r>
            <a:r>
              <a:rPr lang="en-GB" sz="1100" baseline="30000" dirty="0"/>
              <a:t>6</a:t>
            </a:r>
            <a:endParaRPr lang="en-GB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164DCB-FFC4-D041-A7F6-E1B36C156F67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6823896" y="3613666"/>
            <a:ext cx="364" cy="6594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11E4C-8E2C-6F4F-A7A6-8D9E6157E7A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823896" y="4534709"/>
            <a:ext cx="363" cy="84999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70BB9F-9FE0-294E-A459-12974E93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665" y="641327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37695-EDDB-994B-82CB-B1756E745185}"/>
              </a:ext>
            </a:extLst>
          </p:cNvPr>
          <p:cNvSpPr txBox="1"/>
          <p:nvPr/>
        </p:nvSpPr>
        <p:spPr>
          <a:xfrm>
            <a:off x="13894676" y="85659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8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532D-F101-7C43-A8C2-352D1A19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DESEQ2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F2398D-3228-A84E-A070-C08498D50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One of the most (if not most) used packages for </a:t>
            </a:r>
            <a:r>
              <a:rPr lang="en-GB" dirty="0" err="1"/>
              <a:t>RNAseq</a:t>
            </a:r>
            <a:r>
              <a:rPr lang="en-GB" dirty="0"/>
              <a:t> analysis</a:t>
            </a:r>
          </a:p>
          <a:p>
            <a:endParaRPr lang="en-GB" dirty="0"/>
          </a:p>
          <a:p>
            <a:r>
              <a:rPr lang="en-GB" dirty="0"/>
              <a:t>Normalize your data</a:t>
            </a:r>
          </a:p>
          <a:p>
            <a:endParaRPr lang="en-GB" dirty="0"/>
          </a:p>
          <a:p>
            <a:r>
              <a:rPr lang="en-GB" dirty="0"/>
              <a:t>Compare your samples</a:t>
            </a:r>
          </a:p>
          <a:p>
            <a:endParaRPr lang="en-GB" dirty="0"/>
          </a:p>
          <a:p>
            <a:r>
              <a:rPr lang="en-GB" dirty="0"/>
              <a:t>Find Differentially Expressed Genes between conditions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746E2-C15B-844C-AF34-21740F0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39FE-BDCE-FD41-820C-D21703D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92" y="2770730"/>
            <a:ext cx="6343650" cy="16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4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098-56DA-9748-89DD-D409FA47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comparison and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3FE0-D6D7-534D-9BAC-BAE094B9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32"/>
          <a:stretch/>
        </p:blipFill>
        <p:spPr>
          <a:xfrm>
            <a:off x="1853257" y="3256659"/>
            <a:ext cx="3939768" cy="348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7" b="22866"/>
          <a:stretch/>
        </p:blipFill>
        <p:spPr>
          <a:xfrm>
            <a:off x="5793026" y="3385458"/>
            <a:ext cx="6398974" cy="3472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F622D-F93C-4C4B-9D22-C7C7AB81B648}"/>
              </a:ext>
            </a:extLst>
          </p:cNvPr>
          <p:cNvSpPr txBox="1"/>
          <p:nvPr/>
        </p:nvSpPr>
        <p:spPr>
          <a:xfrm>
            <a:off x="838200" y="1585356"/>
            <a:ext cx="10013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After DESEQ2 normalization, some transformations on the data are useful to compare samples</a:t>
            </a:r>
          </a:p>
          <a:p>
            <a:endParaRPr lang="en-GB" sz="2000" dirty="0"/>
          </a:p>
          <a:p>
            <a:r>
              <a:rPr lang="en-GB" sz="2000" dirty="0"/>
              <a:t>Log</a:t>
            </a:r>
            <a:r>
              <a:rPr lang="en-GB" sz="2000" baseline="-25000" dirty="0"/>
              <a:t>2</a:t>
            </a:r>
            <a:r>
              <a:rPr lang="en-GB" sz="2000" dirty="0"/>
              <a:t> normalization is used to avoid high variance in when gene count is very low</a:t>
            </a:r>
          </a:p>
          <a:p>
            <a:endParaRPr lang="en-GB" sz="2000" dirty="0"/>
          </a:p>
          <a:p>
            <a:r>
              <a:rPr lang="en-GB" sz="2000" dirty="0"/>
              <a:t>This is not used for Differential Expression Analysis </a:t>
            </a:r>
            <a:r>
              <a:rPr lang="en-GB" sz="2000"/>
              <a:t>(DEA</a:t>
            </a:r>
            <a:r>
              <a:rPr lang="en-GB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6F715-6D9A-0B41-9FF5-F36037F998F1}"/>
              </a:ext>
            </a:extLst>
          </p:cNvPr>
          <p:cNvSpPr txBox="1"/>
          <p:nvPr/>
        </p:nvSpPr>
        <p:spPr>
          <a:xfrm>
            <a:off x="588386" y="4798563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Sample</a:t>
            </a:r>
          </a:p>
          <a:p>
            <a:pPr algn="ctr"/>
            <a:r>
              <a:rPr lang="en-GB" b="1" dirty="0"/>
              <a:t>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7433650" y="2933495"/>
            <a:ext cx="311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Principal Component Analysis (PCA)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1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(DEA)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compare expression between conditions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(LFC) and their statistical significance</a:t>
            </a:r>
          </a:p>
          <a:p>
            <a:pPr lvl="1"/>
            <a:r>
              <a:rPr lang="en-US" dirty="0"/>
              <a:t>Fold change: ratio or subtraction of mean expression levels between conditions</a:t>
            </a:r>
          </a:p>
          <a:p>
            <a:pPr lvl="1"/>
            <a:r>
              <a:rPr lang="en-US" dirty="0"/>
              <a:t>P-value: probability of observing the fold change if it was due by chance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6968580" y="3906256"/>
                <a:ext cx="5137696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𝐿𝐹𝐶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580" y="3906256"/>
                <a:ext cx="5137696" cy="1034642"/>
              </a:xfrm>
              <a:prstGeom prst="rect">
                <a:avLst/>
              </a:prstGeom>
              <a:blipFill>
                <a:blip r:embed="rId3"/>
                <a:stretch>
                  <a:fillRect t="-2439" b="-13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94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</TotalTime>
  <Words>1754</Words>
  <Application>Microsoft Macintosh PowerPoint</Application>
  <PresentationFormat>Widescreen</PresentationFormat>
  <Paragraphs>566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Cambria Math</vt:lpstr>
      <vt:lpstr>NexusSans</vt:lpstr>
      <vt:lpstr>Roboto</vt:lpstr>
      <vt:lpstr>Office Theme</vt:lpstr>
      <vt:lpstr>Analysis pipelines for bulk sequencing</vt:lpstr>
      <vt:lpstr>Agenda</vt:lpstr>
      <vt:lpstr>PowerPoint Presentation</vt:lpstr>
      <vt:lpstr>Count matrix</vt:lpstr>
      <vt:lpstr>Data correction and normalization</vt:lpstr>
      <vt:lpstr>Data normalization</vt:lpstr>
      <vt:lpstr>DESEQ2 package</vt:lpstr>
      <vt:lpstr>Sample comparison and correlation</vt:lpstr>
      <vt:lpstr>Differential Expression Analysis (DEA)</vt:lpstr>
      <vt:lpstr>DEA visualization</vt:lpstr>
      <vt:lpstr>DEA visualization</vt:lpstr>
      <vt:lpstr>Gene-gene correlation analysis</vt:lpstr>
      <vt:lpstr>Gene-gene network analysis</vt:lpstr>
      <vt:lpstr>GO term and pathway analysis</vt:lpstr>
      <vt:lpstr>Enrichment Analysis</vt:lpstr>
      <vt:lpstr>Tools</vt:lpstr>
      <vt:lpstr>Workflow</vt:lpstr>
      <vt:lpstr>PowerPoint Presentation</vt:lpstr>
      <vt:lpstr>Peak calling. MACS2</vt:lpstr>
      <vt:lpstr>Peak calling. Consensus peakset</vt:lpstr>
      <vt:lpstr>Sample comparison and correlation</vt:lpstr>
      <vt:lpstr>Differentially bound sites</vt:lpstr>
      <vt:lpstr>Visualization of differentially bound sites</vt:lpstr>
      <vt:lpstr>Peak annotation</vt:lpstr>
      <vt:lpstr>Motif analysis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pipelines for bulk sequencing</dc:title>
  <dc:creator>Microsoft Office User</dc:creator>
  <cp:lastModifiedBy>Jose Alejandro Herrera Romero</cp:lastModifiedBy>
  <cp:revision>82</cp:revision>
  <dcterms:created xsi:type="dcterms:W3CDTF">2020-06-04T14:33:34Z</dcterms:created>
  <dcterms:modified xsi:type="dcterms:W3CDTF">2021-05-26T08:00:54Z</dcterms:modified>
</cp:coreProperties>
</file>